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x="18288000" cy="10287000"/>
  <p:notesSz cx="6858000" cy="9144000"/>
  <p:embeddedFontLst>
    <p:embeddedFont>
      <p:font typeface="Mont Bold" charset="1" panose="00000800000000000000"/>
      <p:regular r:id="rId13"/>
    </p:embeddedFont>
    <p:embeddedFont>
      <p:font typeface="Mont" charset="1" panose="00000500000000000000"/>
      <p:regular r:id="rId14"/>
    </p:embeddedFont>
    <p:embeddedFont>
      <p:font typeface="Canva Sans Bold" charset="1" panose="020B0803030501040103"/>
      <p:regular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5.png" Type="http://schemas.openxmlformats.org/officeDocument/2006/relationships/image"/><Relationship Id="rId4" Target="../media/image6.png" Type="http://schemas.openxmlformats.org/officeDocument/2006/relationships/image"/><Relationship Id="rId5" Target="../media/image7.png" Type="http://schemas.openxmlformats.org/officeDocument/2006/relationships/image"/><Relationship Id="rId6" Target="../media/image8.png" Type="http://schemas.openxmlformats.org/officeDocument/2006/relationships/image"/><Relationship Id="rId7" Target="../media/image9.png" Type="http://schemas.openxmlformats.org/officeDocument/2006/relationships/image"/><Relationship Id="rId8" Target="../media/image10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11.png" Type="http://schemas.openxmlformats.org/officeDocument/2006/relationships/image"/><Relationship Id="rId4" Target="../media/image10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jpeg" Type="http://schemas.openxmlformats.org/officeDocument/2006/relationships/image"/><Relationship Id="rId3" Target="../media/image10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0.svg" Type="http://schemas.openxmlformats.org/officeDocument/2006/relationships/image"/><Relationship Id="rId11" Target="../media/image10.png" Type="http://schemas.openxmlformats.org/officeDocument/2006/relationships/image"/><Relationship Id="rId2" Target="../media/image4.jpeg" Type="http://schemas.openxmlformats.org/officeDocument/2006/relationships/image"/><Relationship Id="rId3" Target="../media/image13.png" Type="http://schemas.openxmlformats.org/officeDocument/2006/relationships/image"/><Relationship Id="rId4" Target="../media/image14.svg" Type="http://schemas.openxmlformats.org/officeDocument/2006/relationships/image"/><Relationship Id="rId5" Target="../media/image15.png" Type="http://schemas.openxmlformats.org/officeDocument/2006/relationships/image"/><Relationship Id="rId6" Target="../media/image16.svg" Type="http://schemas.openxmlformats.org/officeDocument/2006/relationships/image"/><Relationship Id="rId7" Target="../media/image17.png" Type="http://schemas.openxmlformats.org/officeDocument/2006/relationships/image"/><Relationship Id="rId8" Target="../media/image18.svg" Type="http://schemas.openxmlformats.org/officeDocument/2006/relationships/image"/><Relationship Id="rId9" Target="../media/image19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png" Type="http://schemas.openxmlformats.org/officeDocument/2006/relationships/image"/><Relationship Id="rId3" Target="../media/image4.jpeg" Type="http://schemas.openxmlformats.org/officeDocument/2006/relationships/image"/><Relationship Id="rId4" Target="../media/image10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2.png" Type="http://schemas.openxmlformats.org/officeDocument/2006/relationships/image"/><Relationship Id="rId3" Target="../media/image10.png" Type="http://schemas.openxmlformats.org/officeDocument/2006/relationships/image"/><Relationship Id="rId4" Target="../media/image23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A0F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688200" y="-184826"/>
            <a:ext cx="19585430" cy="10471826"/>
          </a:xfrm>
          <a:custGeom>
            <a:avLst/>
            <a:gdLst/>
            <a:ahLst/>
            <a:cxnLst/>
            <a:rect r="r" b="b" t="t" l="l"/>
            <a:pathLst>
              <a:path h="10471826" w="19585430">
                <a:moveTo>
                  <a:pt x="0" y="0"/>
                </a:moveTo>
                <a:lnTo>
                  <a:pt x="19585431" y="0"/>
                </a:lnTo>
                <a:lnTo>
                  <a:pt x="19585431" y="10471826"/>
                </a:lnTo>
                <a:lnTo>
                  <a:pt x="0" y="1047182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6000"/>
            </a:blip>
            <a:stretch>
              <a:fillRect l="0" t="-25653" r="0" b="-18125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845202" y="608998"/>
            <a:ext cx="14597596" cy="64919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583"/>
              </a:lnSpc>
            </a:pPr>
            <a:r>
              <a:rPr lang="en-US" b="true" sz="19188" spc="-2264">
                <a:solidFill>
                  <a:srgbClr val="1976D2"/>
                </a:solidFill>
                <a:latin typeface="Mont Bold"/>
                <a:ea typeface="Mont Bold"/>
                <a:cs typeface="Mont Bold"/>
                <a:sym typeface="Mont Bold"/>
              </a:rPr>
              <a:t>VR/XR </a:t>
            </a:r>
          </a:p>
          <a:p>
            <a:pPr algn="ctr">
              <a:lnSpc>
                <a:spcPts val="14583"/>
              </a:lnSpc>
            </a:pPr>
            <a:r>
              <a:rPr lang="en-US" b="true" sz="19188" spc="-2264">
                <a:solidFill>
                  <a:srgbClr val="1976D2"/>
                </a:solidFill>
                <a:latin typeface="Mont Bold"/>
                <a:ea typeface="Mont Bold"/>
                <a:cs typeface="Mont Bold"/>
                <a:sym typeface="Mont Bold"/>
              </a:rPr>
              <a:t>WEEKEND</a:t>
            </a:r>
          </a:p>
          <a:p>
            <a:pPr algn="ctr" marL="0" indent="0" lvl="0">
              <a:lnSpc>
                <a:spcPts val="14583"/>
              </a:lnSpc>
            </a:pPr>
            <a:r>
              <a:rPr lang="en-US" b="true" sz="19188" spc="-2264">
                <a:solidFill>
                  <a:srgbClr val="1976D2"/>
                </a:solidFill>
                <a:latin typeface="Mont Bold"/>
                <a:ea typeface="Mont Bold"/>
                <a:cs typeface="Mont Bold"/>
                <a:sym typeface="Mont Bold"/>
              </a:rPr>
              <a:t>EXPERIENCE </a:t>
            </a:r>
          </a:p>
        </p:txBody>
      </p:sp>
      <p:sp>
        <p:nvSpPr>
          <p:cNvPr name="Freeform 4" id="4"/>
          <p:cNvSpPr/>
          <p:nvPr/>
        </p:nvSpPr>
        <p:spPr>
          <a:xfrm flipH="true" flipV="false" rot="0">
            <a:off x="7206808" y="3793082"/>
            <a:ext cx="5323593" cy="7402802"/>
          </a:xfrm>
          <a:custGeom>
            <a:avLst/>
            <a:gdLst/>
            <a:ahLst/>
            <a:cxnLst/>
            <a:rect r="r" b="b" t="t" l="l"/>
            <a:pathLst>
              <a:path h="7402802" w="5323593">
                <a:moveTo>
                  <a:pt x="5323593" y="0"/>
                </a:moveTo>
                <a:lnTo>
                  <a:pt x="0" y="0"/>
                </a:lnTo>
                <a:lnTo>
                  <a:pt x="0" y="7402802"/>
                </a:lnTo>
                <a:lnTo>
                  <a:pt x="5323593" y="7402802"/>
                </a:lnTo>
                <a:lnTo>
                  <a:pt x="5323593" y="0"/>
                </a:lnTo>
                <a:close/>
              </a:path>
            </a:pathLst>
          </a:custGeom>
          <a:blipFill>
            <a:blip r:embed="rId3"/>
            <a:stretch>
              <a:fillRect l="0" t="-6182" r="0" b="-6182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028700" y="1028700"/>
            <a:ext cx="2387344" cy="1004674"/>
          </a:xfrm>
          <a:custGeom>
            <a:avLst/>
            <a:gdLst/>
            <a:ahLst/>
            <a:cxnLst/>
            <a:rect r="r" b="b" t="t" l="l"/>
            <a:pathLst>
              <a:path h="1004674" w="2387344">
                <a:moveTo>
                  <a:pt x="0" y="0"/>
                </a:moveTo>
                <a:lnTo>
                  <a:pt x="2387344" y="0"/>
                </a:lnTo>
                <a:lnTo>
                  <a:pt x="2387344" y="1004674"/>
                </a:lnTo>
                <a:lnTo>
                  <a:pt x="0" y="100467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5186126" y="9458259"/>
            <a:ext cx="2513344" cy="2807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674"/>
              </a:lnSpc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965700" y="8558403"/>
            <a:ext cx="2513344" cy="6998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674"/>
              </a:lnSpc>
            </a:pPr>
            <a:r>
              <a:rPr lang="en-US" b="true" sz="1800" spc="-54">
                <a:solidFill>
                  <a:srgbClr val="33B1FF"/>
                </a:solidFill>
                <a:latin typeface="Mont Bold"/>
                <a:ea typeface="Mont Bold"/>
                <a:cs typeface="Mont Bold"/>
                <a:sym typeface="Mont Bold"/>
              </a:rPr>
              <a:t>A LIFE CHANGING IMMERSIVE WEEKEND EXPERIENCE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3335829" y="9322623"/>
            <a:ext cx="6895077" cy="2807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674"/>
              </a:lnSpc>
            </a:pPr>
            <a:r>
              <a:rPr lang="en-US" b="true" sz="1800" spc="-54">
                <a:solidFill>
                  <a:srgbClr val="33B1FF"/>
                </a:solidFill>
                <a:latin typeface="Mont Bold"/>
                <a:ea typeface="Mont Bold"/>
                <a:cs typeface="Mont Bold"/>
                <a:sym typeface="Mont Bold"/>
              </a:rPr>
              <a:t>D</a:t>
            </a:r>
            <a:r>
              <a:rPr lang="en-US" b="true" sz="1800" spc="-54">
                <a:solidFill>
                  <a:srgbClr val="33B1FF"/>
                </a:solidFill>
                <a:latin typeface="Mont Bold"/>
                <a:ea typeface="Mont Bold"/>
                <a:cs typeface="Mont Bold"/>
                <a:sym typeface="Mont Bold"/>
              </a:rPr>
              <a:t>ISCOVER • CREATE • INNOVATE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33B1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682187" y="-929014"/>
            <a:ext cx="19652374" cy="12999481"/>
          </a:xfrm>
          <a:custGeom>
            <a:avLst/>
            <a:gdLst/>
            <a:ahLst/>
            <a:cxnLst/>
            <a:rect r="r" b="b" t="t" l="l"/>
            <a:pathLst>
              <a:path h="12999481" w="19652374">
                <a:moveTo>
                  <a:pt x="0" y="0"/>
                </a:moveTo>
                <a:lnTo>
                  <a:pt x="19652374" y="0"/>
                </a:lnTo>
                <a:lnTo>
                  <a:pt x="19652374" y="12999481"/>
                </a:lnTo>
                <a:lnTo>
                  <a:pt x="0" y="1299948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000"/>
            </a:blip>
            <a:stretch>
              <a:fillRect l="0" t="-25589" r="0" b="-25589"/>
            </a:stretch>
          </a:blipFill>
        </p:spPr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2436164" y="4761800"/>
            <a:ext cx="993750" cy="1104138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2439597" y="5888387"/>
            <a:ext cx="1062940" cy="914945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0">
            <a:off x="2426584" y="6903598"/>
            <a:ext cx="1219087" cy="897716"/>
          </a:xfrm>
          <a:prstGeom prst="rect">
            <a:avLst/>
          </a:prstGeom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0">
            <a:off x="2553596" y="7838435"/>
            <a:ext cx="1080529" cy="872627"/>
          </a:xfrm>
          <a:prstGeom prst="rect">
            <a:avLst/>
          </a:prstGeom>
        </p:spPr>
      </p:pic>
      <p:sp>
        <p:nvSpPr>
          <p:cNvPr name="TextBox 7" id="7"/>
          <p:cNvSpPr txBox="true"/>
          <p:nvPr/>
        </p:nvSpPr>
        <p:spPr>
          <a:xfrm rot="0">
            <a:off x="1028700" y="1066800"/>
            <a:ext cx="9787455" cy="37870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610"/>
              </a:lnSpc>
            </a:pPr>
            <a:r>
              <a:rPr lang="en-US" b="true" sz="10899" spc="-1286">
                <a:solidFill>
                  <a:srgbClr val="FFFFFF"/>
                </a:solidFill>
                <a:latin typeface="Mont Bold"/>
                <a:ea typeface="Mont Bold"/>
                <a:cs typeface="Mont Bold"/>
                <a:sym typeface="Mont Bold"/>
              </a:rPr>
              <a:t>WHY WE ARE BRINGING VR/XR TO STUDENTS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800715" y="4866512"/>
            <a:ext cx="5821561" cy="7042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FFFFFF"/>
                </a:solidFill>
                <a:latin typeface="Mont"/>
                <a:ea typeface="Mont"/>
                <a:cs typeface="Mont"/>
                <a:sym typeface="Mont"/>
              </a:rPr>
              <a:t> </a:t>
            </a:r>
            <a:r>
              <a:rPr lang="en-US" b="true" sz="3399">
                <a:solidFill>
                  <a:srgbClr val="FFFFFF"/>
                </a:solidFill>
                <a:latin typeface="Mont Bold"/>
                <a:ea typeface="Mont Bold"/>
                <a:cs typeface="Mont Bold"/>
                <a:sym typeface="Mont Bold"/>
              </a:rPr>
              <a:t>“Use</a:t>
            </a:r>
            <a:r>
              <a:rPr lang="en-US" b="true" sz="3399">
                <a:solidFill>
                  <a:srgbClr val="FFFFFF"/>
                </a:solidFill>
                <a:latin typeface="Mont Bold"/>
                <a:ea typeface="Mont Bold"/>
                <a:cs typeface="Mont Bold"/>
                <a:sym typeface="Mont Bold"/>
              </a:rPr>
              <a:t>d in surgical training</a:t>
            </a:r>
            <a:r>
              <a:rPr lang="en-US" sz="3399">
                <a:solidFill>
                  <a:srgbClr val="FFFFFF"/>
                </a:solidFill>
                <a:latin typeface="Mont"/>
                <a:ea typeface="Mont"/>
                <a:cs typeface="Mont"/>
                <a:sym typeface="Mont"/>
              </a:rPr>
              <a:t>”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800715" y="5786465"/>
            <a:ext cx="6192798" cy="7042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FFFFFF"/>
                </a:solidFill>
                <a:latin typeface="Mont"/>
                <a:ea typeface="Mont"/>
                <a:cs typeface="Mont"/>
                <a:sym typeface="Mont"/>
              </a:rPr>
              <a:t> </a:t>
            </a:r>
            <a:r>
              <a:rPr lang="en-US" b="true" sz="3399">
                <a:solidFill>
                  <a:srgbClr val="FFFFFF"/>
                </a:solidFill>
                <a:latin typeface="Mont Bold"/>
                <a:ea typeface="Mont Bold"/>
                <a:cs typeface="Mont Bold"/>
                <a:sym typeface="Mont Bold"/>
              </a:rPr>
              <a:t>3D</a:t>
            </a:r>
            <a:r>
              <a:rPr lang="en-US" b="true" sz="3399">
                <a:solidFill>
                  <a:srgbClr val="FFFFFF"/>
                </a:solidFill>
                <a:latin typeface="Mont Bold"/>
                <a:ea typeface="Mont Bold"/>
                <a:cs typeface="Mont Bold"/>
                <a:sym typeface="Mont Bold"/>
              </a:rPr>
              <a:t> modelling &amp; simulations”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3957115" y="6814689"/>
            <a:ext cx="5018723" cy="7042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b="true" sz="3399">
                <a:solidFill>
                  <a:srgbClr val="FFFFFF"/>
                </a:solidFill>
                <a:latin typeface="Mont Bold"/>
                <a:ea typeface="Mont Bold"/>
                <a:cs typeface="Mont Bold"/>
                <a:sym typeface="Mont Bold"/>
              </a:rPr>
              <a:t>“V</a:t>
            </a:r>
            <a:r>
              <a:rPr lang="en-US" b="true" sz="3399">
                <a:solidFill>
                  <a:srgbClr val="FFFFFF"/>
                </a:solidFill>
                <a:latin typeface="Mont Bold"/>
                <a:ea typeface="Mont Bold"/>
                <a:cs typeface="Mont Bold"/>
                <a:sym typeface="Mont Bold"/>
              </a:rPr>
              <a:t>irtual walkthroughs”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3940673" y="7842754"/>
            <a:ext cx="5912882" cy="7042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b="true" sz="3399">
                <a:solidFill>
                  <a:srgbClr val="FFFFFF"/>
                </a:solidFill>
                <a:latin typeface="Mont Bold"/>
                <a:ea typeface="Mont Bold"/>
                <a:cs typeface="Mont Bold"/>
                <a:sym typeface="Mont Bold"/>
              </a:rPr>
              <a:t>“Fl</a:t>
            </a:r>
            <a:r>
              <a:rPr lang="en-US" b="true" sz="3399">
                <a:solidFill>
                  <a:srgbClr val="FFFFFF"/>
                </a:solidFill>
                <a:latin typeface="Mont Bold"/>
                <a:ea typeface="Mont Bold"/>
                <a:cs typeface="Mont Bold"/>
                <a:sym typeface="Mont Bold"/>
              </a:rPr>
              <a:t>ight training simulators”</a:t>
            </a:r>
          </a:p>
        </p:txBody>
      </p:sp>
      <p:sp>
        <p:nvSpPr>
          <p:cNvPr name="Freeform 12" id="12"/>
          <p:cNvSpPr/>
          <p:nvPr/>
        </p:nvSpPr>
        <p:spPr>
          <a:xfrm flipH="false" flipV="false" rot="63990">
            <a:off x="5981982" y="1917856"/>
            <a:ext cx="12379042" cy="6514471"/>
          </a:xfrm>
          <a:custGeom>
            <a:avLst/>
            <a:gdLst/>
            <a:ahLst/>
            <a:cxnLst/>
            <a:rect r="r" b="b" t="t" l="l"/>
            <a:pathLst>
              <a:path h="6514471" w="12379042">
                <a:moveTo>
                  <a:pt x="0" y="0"/>
                </a:moveTo>
                <a:lnTo>
                  <a:pt x="12379043" y="0"/>
                </a:lnTo>
                <a:lnTo>
                  <a:pt x="12379043" y="6514471"/>
                </a:lnTo>
                <a:lnTo>
                  <a:pt x="0" y="651447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1010144" y="8305185"/>
            <a:ext cx="2930529" cy="9531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528"/>
              </a:lnSpc>
            </a:pPr>
            <a:r>
              <a:rPr lang="en-US" b="true" sz="5945" spc="-178">
                <a:solidFill>
                  <a:srgbClr val="FFFFFF"/>
                </a:solidFill>
                <a:latin typeface="Mont Bold"/>
                <a:ea typeface="Mont Bold"/>
                <a:cs typeface="Mont Bold"/>
                <a:sym typeface="Mont Bold"/>
              </a:rPr>
              <a:t>(02)</a:t>
            </a:r>
          </a:p>
        </p:txBody>
      </p:sp>
      <p:sp>
        <p:nvSpPr>
          <p:cNvPr name="Freeform 14" id="14"/>
          <p:cNvSpPr/>
          <p:nvPr/>
        </p:nvSpPr>
        <p:spPr>
          <a:xfrm flipH="false" flipV="false" rot="0">
            <a:off x="14828926" y="8235518"/>
            <a:ext cx="2430374" cy="1022782"/>
          </a:xfrm>
          <a:custGeom>
            <a:avLst/>
            <a:gdLst/>
            <a:ahLst/>
            <a:cxnLst/>
            <a:rect r="r" b="b" t="t" l="l"/>
            <a:pathLst>
              <a:path h="1022782" w="2430374">
                <a:moveTo>
                  <a:pt x="0" y="0"/>
                </a:moveTo>
                <a:lnTo>
                  <a:pt x="2430374" y="0"/>
                </a:lnTo>
                <a:lnTo>
                  <a:pt x="2430374" y="1022782"/>
                </a:lnTo>
                <a:lnTo>
                  <a:pt x="0" y="102278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33B1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2403442" y="0"/>
            <a:ext cx="20691442" cy="10590898"/>
            <a:chOff x="0" y="0"/>
            <a:chExt cx="3205646" cy="164080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205646" cy="1640807"/>
            </a:xfrm>
            <a:custGeom>
              <a:avLst/>
              <a:gdLst/>
              <a:ahLst/>
              <a:cxnLst/>
              <a:rect r="r" b="b" t="t" l="l"/>
              <a:pathLst>
                <a:path h="1640807" w="3205646">
                  <a:moveTo>
                    <a:pt x="0" y="0"/>
                  </a:moveTo>
                  <a:lnTo>
                    <a:pt x="3205646" y="0"/>
                  </a:lnTo>
                  <a:lnTo>
                    <a:pt x="3205646" y="1640807"/>
                  </a:lnTo>
                  <a:lnTo>
                    <a:pt x="0" y="1640807"/>
                  </a:lnTo>
                  <a:close/>
                </a:path>
              </a:pathLst>
            </a:custGeom>
            <a:blipFill>
              <a:blip r:embed="rId2">
                <a:alphaModFix amt="6000"/>
              </a:blip>
              <a:stretch>
                <a:fillRect l="0" t="-47685" r="0" b="-47685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2536664" y="-5672399"/>
            <a:ext cx="17699038" cy="18752725"/>
          </a:xfrm>
          <a:custGeom>
            <a:avLst/>
            <a:gdLst/>
            <a:ahLst/>
            <a:cxnLst/>
            <a:rect r="r" b="b" t="t" l="l"/>
            <a:pathLst>
              <a:path h="18752725" w="17699038">
                <a:moveTo>
                  <a:pt x="0" y="0"/>
                </a:moveTo>
                <a:lnTo>
                  <a:pt x="17699038" y="0"/>
                </a:lnTo>
                <a:lnTo>
                  <a:pt x="17699038" y="18752725"/>
                </a:lnTo>
                <a:lnTo>
                  <a:pt x="0" y="1875272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9664" t="0" r="-29664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028700" y="1066800"/>
            <a:ext cx="9003920" cy="37994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618"/>
              </a:lnSpc>
            </a:pPr>
            <a:r>
              <a:rPr lang="en-US" b="true" sz="10910" spc="-1287">
                <a:solidFill>
                  <a:srgbClr val="FFFFFF"/>
                </a:solidFill>
                <a:latin typeface="Mont Bold"/>
                <a:ea typeface="Mont Bold"/>
                <a:cs typeface="Mont Bold"/>
                <a:sym typeface="Mont Bold"/>
              </a:rPr>
              <a:t>WHAT STUDENTS WILL EXPERIENCE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8411695"/>
            <a:ext cx="2930529" cy="8466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877"/>
              </a:lnSpc>
            </a:pPr>
            <a:r>
              <a:rPr lang="en-US" b="true" sz="5245" spc="-157">
                <a:solidFill>
                  <a:srgbClr val="FFFFFF"/>
                </a:solidFill>
                <a:latin typeface="Mont Bold"/>
                <a:ea typeface="Mont Bold"/>
                <a:cs typeface="Mont Bold"/>
                <a:sym typeface="Mont Bold"/>
              </a:rPr>
              <a:t>(03)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75399" y="4675710"/>
            <a:ext cx="6866880" cy="46555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11767" indent="-355883" lvl="1">
              <a:lnSpc>
                <a:spcPts val="4615"/>
              </a:lnSpc>
              <a:buFont typeface="Arial"/>
              <a:buChar char="•"/>
            </a:pPr>
            <a:r>
              <a:rPr lang="en-US" b="true" sz="3296" spc="-293">
                <a:solidFill>
                  <a:srgbClr val="FFFFFF"/>
                </a:solidFill>
                <a:latin typeface="Mont Bold"/>
                <a:ea typeface="Mont Bold"/>
                <a:cs typeface="Mont Bold"/>
                <a:sym typeface="Mont Bold"/>
              </a:rPr>
              <a:t>U</a:t>
            </a:r>
            <a:r>
              <a:rPr lang="en-US" b="true" sz="3296" spc="-293">
                <a:solidFill>
                  <a:srgbClr val="FFFFFF"/>
                </a:solidFill>
                <a:latin typeface="Mont Bold"/>
                <a:ea typeface="Mont Bold"/>
                <a:cs typeface="Mont Bold"/>
                <a:sym typeface="Mont Bold"/>
              </a:rPr>
              <a:t>se VR headsets</a:t>
            </a:r>
          </a:p>
          <a:p>
            <a:pPr algn="l" marL="711767" indent="-355883" lvl="1">
              <a:lnSpc>
                <a:spcPts val="4615"/>
              </a:lnSpc>
              <a:buFont typeface="Arial"/>
              <a:buChar char="•"/>
            </a:pPr>
            <a:r>
              <a:rPr lang="en-US" b="true" sz="3296" spc="-293">
                <a:solidFill>
                  <a:srgbClr val="FFFFFF"/>
                </a:solidFill>
                <a:latin typeface="Mont Bold"/>
                <a:ea typeface="Mont Bold"/>
                <a:cs typeface="Mont Bold"/>
                <a:sym typeface="Mont Bold"/>
              </a:rPr>
              <a:t>Build virtual spaces</a:t>
            </a:r>
          </a:p>
          <a:p>
            <a:pPr algn="l" marL="711767" indent="-355883" lvl="1">
              <a:lnSpc>
                <a:spcPts val="4615"/>
              </a:lnSpc>
              <a:buFont typeface="Arial"/>
              <a:buChar char="•"/>
            </a:pPr>
            <a:r>
              <a:rPr lang="en-US" b="true" sz="3296" spc="-293">
                <a:solidFill>
                  <a:srgbClr val="FFFFFF"/>
                </a:solidFill>
                <a:latin typeface="Mont Bold"/>
                <a:ea typeface="Mont Bold"/>
                <a:cs typeface="Mont Bold"/>
                <a:sym typeface="Mont Bold"/>
              </a:rPr>
              <a:t>Create simple interactions</a:t>
            </a:r>
          </a:p>
          <a:p>
            <a:pPr algn="l" marL="711767" indent="-355883" lvl="1">
              <a:lnSpc>
                <a:spcPts val="4615"/>
              </a:lnSpc>
              <a:buFont typeface="Arial"/>
              <a:buChar char="•"/>
            </a:pPr>
            <a:r>
              <a:rPr lang="en-US" b="true" sz="3296" spc="-293">
                <a:solidFill>
                  <a:srgbClr val="FFFFFF"/>
                </a:solidFill>
                <a:latin typeface="Mont Bold"/>
                <a:ea typeface="Mont Bold"/>
                <a:cs typeface="Mont Bold"/>
                <a:sym typeface="Mont Bold"/>
              </a:rPr>
              <a:t>Test projects in VR</a:t>
            </a:r>
          </a:p>
          <a:p>
            <a:pPr algn="l" marL="711767" indent="-355883" lvl="1">
              <a:lnSpc>
                <a:spcPts val="4615"/>
              </a:lnSpc>
              <a:buFont typeface="Arial"/>
              <a:buChar char="•"/>
            </a:pPr>
            <a:r>
              <a:rPr lang="en-US" b="true" sz="3296" spc="-293">
                <a:solidFill>
                  <a:srgbClr val="FFFFFF"/>
                </a:solidFill>
                <a:latin typeface="Mont Bold"/>
                <a:ea typeface="Mont Bold"/>
                <a:cs typeface="Mont Bold"/>
                <a:sym typeface="Mont Bold"/>
              </a:rPr>
              <a:t>Work in creative teams</a:t>
            </a:r>
          </a:p>
          <a:p>
            <a:pPr algn="l" marL="711767" indent="-355883" lvl="1">
              <a:lnSpc>
                <a:spcPts val="4615"/>
              </a:lnSpc>
              <a:buFont typeface="Arial"/>
              <a:buChar char="•"/>
            </a:pPr>
            <a:r>
              <a:rPr lang="en-US" b="true" sz="3296" spc="-293">
                <a:solidFill>
                  <a:srgbClr val="FFFFFF"/>
                </a:solidFill>
                <a:latin typeface="Mont Bold"/>
                <a:ea typeface="Mont Bold"/>
                <a:cs typeface="Mont Bold"/>
                <a:sym typeface="Mont Bold"/>
              </a:rPr>
              <a:t>Present to parents</a:t>
            </a:r>
          </a:p>
          <a:p>
            <a:pPr algn="l" marL="0" indent="0" lvl="0">
              <a:lnSpc>
                <a:spcPts val="8705"/>
              </a:lnSpc>
            </a:pP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14867970" y="8144452"/>
            <a:ext cx="2430374" cy="1022782"/>
          </a:xfrm>
          <a:custGeom>
            <a:avLst/>
            <a:gdLst/>
            <a:ahLst/>
            <a:cxnLst/>
            <a:rect r="r" b="b" t="t" l="l"/>
            <a:pathLst>
              <a:path h="1022782" w="2430374">
                <a:moveTo>
                  <a:pt x="0" y="0"/>
                </a:moveTo>
                <a:lnTo>
                  <a:pt x="2430374" y="0"/>
                </a:lnTo>
                <a:lnTo>
                  <a:pt x="2430374" y="1022783"/>
                </a:lnTo>
                <a:lnTo>
                  <a:pt x="0" y="102278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33B1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767612" y="-303898"/>
            <a:ext cx="20691442" cy="10590898"/>
            <a:chOff x="0" y="0"/>
            <a:chExt cx="3205646" cy="164080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205646" cy="1640807"/>
            </a:xfrm>
            <a:custGeom>
              <a:avLst/>
              <a:gdLst/>
              <a:ahLst/>
              <a:cxnLst/>
              <a:rect r="r" b="b" t="t" l="l"/>
              <a:pathLst>
                <a:path h="1640807" w="3205646">
                  <a:moveTo>
                    <a:pt x="0" y="0"/>
                  </a:moveTo>
                  <a:lnTo>
                    <a:pt x="3205646" y="0"/>
                  </a:lnTo>
                  <a:lnTo>
                    <a:pt x="3205646" y="1640807"/>
                  </a:lnTo>
                  <a:lnTo>
                    <a:pt x="0" y="1640807"/>
                  </a:lnTo>
                  <a:close/>
                </a:path>
              </a:pathLst>
            </a:custGeom>
            <a:blipFill>
              <a:blip r:embed="rId2">
                <a:alphaModFix amt="23000"/>
              </a:blip>
              <a:stretch>
                <a:fillRect l="0" t="-6934" r="-2251" b="-6934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14779256" y="8227459"/>
            <a:ext cx="2430374" cy="1022782"/>
          </a:xfrm>
          <a:custGeom>
            <a:avLst/>
            <a:gdLst/>
            <a:ahLst/>
            <a:cxnLst/>
            <a:rect r="r" b="b" t="t" l="l"/>
            <a:pathLst>
              <a:path h="1022782" w="2430374">
                <a:moveTo>
                  <a:pt x="0" y="0"/>
                </a:moveTo>
                <a:lnTo>
                  <a:pt x="2430374" y="0"/>
                </a:lnTo>
                <a:lnTo>
                  <a:pt x="2430374" y="1022782"/>
                </a:lnTo>
                <a:lnTo>
                  <a:pt x="0" y="102278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999144" y="1659859"/>
            <a:ext cx="6870406" cy="37875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618"/>
              </a:lnSpc>
            </a:pPr>
            <a:r>
              <a:rPr lang="en-US" b="true" sz="10910" spc="-1287">
                <a:solidFill>
                  <a:srgbClr val="FFFFFF"/>
                </a:solidFill>
                <a:latin typeface="Mont Bold"/>
                <a:ea typeface="Mont Bold"/>
                <a:cs typeface="Mont Bold"/>
                <a:sym typeface="Mont Bold"/>
              </a:rPr>
              <a:t>TOOLS THEY WILL USE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2464408" y="5930280"/>
            <a:ext cx="2837427" cy="19043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759"/>
              </a:lnSpc>
            </a:pPr>
            <a:r>
              <a:rPr lang="en-US" b="true" sz="3399" spc="-302">
                <a:solidFill>
                  <a:srgbClr val="FFFFFF"/>
                </a:solidFill>
                <a:latin typeface="Mont Bold"/>
                <a:ea typeface="Mont Bold"/>
                <a:cs typeface="Mont Bold"/>
                <a:sym typeface="Mont Bold"/>
              </a:rPr>
              <a:t>Blender</a:t>
            </a:r>
            <a:r>
              <a:rPr lang="en-US" b="true" sz="3399" spc="-302">
                <a:solidFill>
                  <a:srgbClr val="FFFFFF"/>
                </a:solidFill>
                <a:latin typeface="Mont Bold"/>
                <a:ea typeface="Mont Bold"/>
                <a:cs typeface="Mont Bold"/>
                <a:sym typeface="Mont Bold"/>
              </a:rPr>
              <a:t> , for 3D  Assest development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999144" y="8305185"/>
            <a:ext cx="2930529" cy="9531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528"/>
              </a:lnSpc>
            </a:pPr>
            <a:r>
              <a:rPr lang="en-US" b="true" sz="5945" spc="-178">
                <a:solidFill>
                  <a:srgbClr val="FFFFFF"/>
                </a:solidFill>
                <a:latin typeface="Mont Bold"/>
                <a:ea typeface="Mont Bold"/>
                <a:cs typeface="Mont Bold"/>
                <a:sym typeface="Mont Bold"/>
              </a:rPr>
              <a:t>(05)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8791097" y="5930280"/>
            <a:ext cx="2837427" cy="13042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759"/>
              </a:lnSpc>
            </a:pPr>
            <a:r>
              <a:rPr lang="en-US" b="true" sz="3399" spc="-302">
                <a:solidFill>
                  <a:srgbClr val="FFFFFF"/>
                </a:solidFill>
                <a:latin typeface="Mont Bold"/>
                <a:ea typeface="Mont Bold"/>
                <a:cs typeface="Mont Bold"/>
                <a:sym typeface="Mont Bold"/>
              </a:rPr>
              <a:t>Vr Headset. Meta quest 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2023484" y="5557396"/>
            <a:ext cx="4122123" cy="2504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759"/>
              </a:lnSpc>
            </a:pPr>
            <a:r>
              <a:rPr lang="en-US" b="true" sz="3399" spc="-302">
                <a:solidFill>
                  <a:srgbClr val="FFFFFF"/>
                </a:solidFill>
                <a:latin typeface="Mont Bold"/>
                <a:ea typeface="Mont Bold"/>
                <a:cs typeface="Mont Bold"/>
                <a:sym typeface="Mont Bold"/>
              </a:rPr>
              <a:t>High processing Dell Computers for develpment and testing enviroments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981134" y="5194028"/>
            <a:ext cx="1229027" cy="4781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2764"/>
              </a:lnSpc>
            </a:pPr>
            <a:r>
              <a:rPr lang="en-US" b="true" sz="2972" spc="-89">
                <a:solidFill>
                  <a:srgbClr val="FFFFFF"/>
                </a:solidFill>
                <a:latin typeface="Mont Bold"/>
                <a:ea typeface="Mont Bold"/>
                <a:cs typeface="Mont Bold"/>
                <a:sym typeface="Mont Bold"/>
              </a:rPr>
              <a:t>(01)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8176583" y="5494526"/>
            <a:ext cx="1229027" cy="4781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2764"/>
              </a:lnSpc>
            </a:pPr>
            <a:r>
              <a:rPr lang="en-US" b="true" sz="2972" spc="-89">
                <a:solidFill>
                  <a:srgbClr val="FFFFFF"/>
                </a:solidFill>
                <a:latin typeface="Mont Bold"/>
                <a:ea typeface="Mont Bold"/>
                <a:cs typeface="Mont Bold"/>
                <a:sym typeface="Mont Bold"/>
              </a:rPr>
              <a:t>(03)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1408970" y="5114925"/>
            <a:ext cx="1229027" cy="4781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2764"/>
              </a:lnSpc>
            </a:pPr>
            <a:r>
              <a:rPr lang="en-US" b="true" sz="2972" spc="-89">
                <a:solidFill>
                  <a:srgbClr val="FFFFFF"/>
                </a:solidFill>
                <a:latin typeface="Mont Bold"/>
                <a:ea typeface="Mont Bold"/>
                <a:cs typeface="Mont Bold"/>
                <a:sym typeface="Mont Bold"/>
              </a:rPr>
              <a:t>(03)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5563145" y="4801051"/>
            <a:ext cx="2837427" cy="19043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759"/>
              </a:lnSpc>
            </a:pPr>
            <a:r>
              <a:rPr lang="en-US" b="true" sz="3399" spc="-302">
                <a:solidFill>
                  <a:srgbClr val="FFFFFF"/>
                </a:solidFill>
                <a:latin typeface="Mont Bold"/>
                <a:ea typeface="Mont Bold"/>
                <a:cs typeface="Mont Bold"/>
                <a:sym typeface="Mont Bold"/>
              </a:rPr>
              <a:t>Unity</a:t>
            </a:r>
            <a:r>
              <a:rPr lang="en-US" b="true" sz="3399" spc="-302">
                <a:solidFill>
                  <a:srgbClr val="FFFFFF"/>
                </a:solidFill>
                <a:latin typeface="Mont Bold"/>
                <a:ea typeface="Mont Bold"/>
                <a:cs typeface="Mont Bold"/>
                <a:sym typeface="Mont Bold"/>
              </a:rPr>
              <a:t> for environment development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4334118" y="4738180"/>
            <a:ext cx="1229027" cy="4781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2764"/>
              </a:lnSpc>
            </a:pPr>
            <a:r>
              <a:rPr lang="en-US" b="true" sz="2972" spc="-89">
                <a:solidFill>
                  <a:srgbClr val="FFFFFF"/>
                </a:solidFill>
                <a:latin typeface="Mont Bold"/>
                <a:ea typeface="Mont Bold"/>
                <a:cs typeface="Mont Bold"/>
                <a:sym typeface="Mont Bold"/>
              </a:rPr>
              <a:t>(02)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33B1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474574" y="-394177"/>
            <a:ext cx="18978529" cy="10700676"/>
            <a:chOff x="0" y="0"/>
            <a:chExt cx="1604139" cy="90446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604139" cy="904463"/>
            </a:xfrm>
            <a:custGeom>
              <a:avLst/>
              <a:gdLst/>
              <a:ahLst/>
              <a:cxnLst/>
              <a:rect r="r" b="b" t="t" l="l"/>
              <a:pathLst>
                <a:path h="904463" w="1604139">
                  <a:moveTo>
                    <a:pt x="0" y="0"/>
                  </a:moveTo>
                  <a:lnTo>
                    <a:pt x="1604139" y="0"/>
                  </a:lnTo>
                  <a:lnTo>
                    <a:pt x="1604139" y="904463"/>
                  </a:lnTo>
                  <a:lnTo>
                    <a:pt x="0" y="904463"/>
                  </a:lnTo>
                  <a:close/>
                </a:path>
              </a:pathLst>
            </a:custGeom>
            <a:blipFill>
              <a:blip r:embed="rId2">
                <a:alphaModFix amt="6000"/>
              </a:blip>
              <a:stretch>
                <a:fillRect l="0" t="-38679" r="0" b="-38679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4763840" y="4387420"/>
            <a:ext cx="953428" cy="948483"/>
            <a:chOff x="0" y="0"/>
            <a:chExt cx="855489" cy="851052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55489" cy="851052"/>
            </a:xfrm>
            <a:custGeom>
              <a:avLst/>
              <a:gdLst/>
              <a:ahLst/>
              <a:cxnLst/>
              <a:rect r="r" b="b" t="t" l="l"/>
              <a:pathLst>
                <a:path h="851052" w="855489">
                  <a:moveTo>
                    <a:pt x="427745" y="0"/>
                  </a:moveTo>
                  <a:cubicBezTo>
                    <a:pt x="191508" y="0"/>
                    <a:pt x="0" y="190514"/>
                    <a:pt x="0" y="425526"/>
                  </a:cubicBezTo>
                  <a:cubicBezTo>
                    <a:pt x="0" y="660537"/>
                    <a:pt x="191508" y="851052"/>
                    <a:pt x="427745" y="851052"/>
                  </a:cubicBezTo>
                  <a:cubicBezTo>
                    <a:pt x="663981" y="851052"/>
                    <a:pt x="855489" y="660537"/>
                    <a:pt x="855489" y="425526"/>
                  </a:cubicBezTo>
                  <a:cubicBezTo>
                    <a:pt x="855489" y="190514"/>
                    <a:pt x="663981" y="0"/>
                    <a:pt x="427745" y="0"/>
                  </a:cubicBezTo>
                  <a:close/>
                </a:path>
              </a:pathLst>
            </a:custGeom>
            <a:solidFill>
              <a:srgbClr val="F43A61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80202" y="70261"/>
              <a:ext cx="695085" cy="701005"/>
            </a:xfrm>
            <a:prstGeom prst="rect">
              <a:avLst/>
            </a:prstGeom>
          </p:spPr>
          <p:txBody>
            <a:bodyPr anchor="ctr" rtlCol="false" tIns="45739" lIns="45739" bIns="45739" rIns="45739"/>
            <a:lstStyle/>
            <a:p>
              <a:pPr algn="ctr">
                <a:lnSpc>
                  <a:spcPts val="1674"/>
                </a:lnSpc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0">
            <a:off x="2863036" y="3564440"/>
            <a:ext cx="2725907" cy="2700919"/>
          </a:xfrm>
          <a:custGeom>
            <a:avLst/>
            <a:gdLst/>
            <a:ahLst/>
            <a:cxnLst/>
            <a:rect r="r" b="b" t="t" l="l"/>
            <a:pathLst>
              <a:path h="2700919" w="2725907">
                <a:moveTo>
                  <a:pt x="0" y="0"/>
                </a:moveTo>
                <a:lnTo>
                  <a:pt x="2725907" y="0"/>
                </a:lnTo>
                <a:lnTo>
                  <a:pt x="2725907" y="2700920"/>
                </a:lnTo>
                <a:lnTo>
                  <a:pt x="0" y="270092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8" id="8"/>
          <p:cNvSpPr/>
          <p:nvPr/>
        </p:nvSpPr>
        <p:spPr>
          <a:xfrm>
            <a:off x="5634182" y="4852430"/>
            <a:ext cx="681003" cy="0"/>
          </a:xfrm>
          <a:prstGeom prst="line">
            <a:avLst/>
          </a:prstGeom>
          <a:ln cap="flat" w="38100">
            <a:solidFill>
              <a:srgbClr val="F43A61"/>
            </a:solidFill>
            <a:prstDash val="solid"/>
            <a:headEnd type="none" len="sm" w="sm"/>
            <a:tailEnd type="triangle" len="med" w="lg"/>
          </a:ln>
        </p:spPr>
      </p:sp>
      <p:grpSp>
        <p:nvGrpSpPr>
          <p:cNvPr name="Group 9" id="9"/>
          <p:cNvGrpSpPr/>
          <p:nvPr/>
        </p:nvGrpSpPr>
        <p:grpSpPr>
          <a:xfrm rot="0">
            <a:off x="6518517" y="3564440"/>
            <a:ext cx="3458152" cy="2700919"/>
            <a:chOff x="0" y="0"/>
            <a:chExt cx="4610870" cy="3601226"/>
          </a:xfrm>
        </p:grpSpPr>
        <p:grpSp>
          <p:nvGrpSpPr>
            <p:cNvPr name="Group 10" id="10"/>
            <p:cNvGrpSpPr/>
            <p:nvPr/>
          </p:nvGrpSpPr>
          <p:grpSpPr>
            <a:xfrm rot="0">
              <a:off x="2534405" y="1097306"/>
              <a:ext cx="1271237" cy="1264644"/>
              <a:chOff x="0" y="0"/>
              <a:chExt cx="855489" cy="851052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855489" cy="851052"/>
              </a:xfrm>
              <a:custGeom>
                <a:avLst/>
                <a:gdLst/>
                <a:ahLst/>
                <a:cxnLst/>
                <a:rect r="r" b="b" t="t" l="l"/>
                <a:pathLst>
                  <a:path h="851052" w="855489">
                    <a:moveTo>
                      <a:pt x="427745" y="0"/>
                    </a:moveTo>
                    <a:cubicBezTo>
                      <a:pt x="191508" y="0"/>
                      <a:pt x="0" y="190514"/>
                      <a:pt x="0" y="425526"/>
                    </a:cubicBezTo>
                    <a:cubicBezTo>
                      <a:pt x="0" y="660537"/>
                      <a:pt x="191508" y="851052"/>
                      <a:pt x="427745" y="851052"/>
                    </a:cubicBezTo>
                    <a:cubicBezTo>
                      <a:pt x="663981" y="851052"/>
                      <a:pt x="855489" y="660537"/>
                      <a:pt x="855489" y="425526"/>
                    </a:cubicBezTo>
                    <a:cubicBezTo>
                      <a:pt x="855489" y="190514"/>
                      <a:pt x="663981" y="0"/>
                      <a:pt x="427745" y="0"/>
                    </a:cubicBezTo>
                    <a:close/>
                  </a:path>
                </a:pathLst>
              </a:custGeom>
              <a:solidFill>
                <a:srgbClr val="F47D01"/>
              </a:solidFill>
            </p:spPr>
          </p:sp>
          <p:sp>
            <p:nvSpPr>
              <p:cNvPr name="TextBox 12" id="12"/>
              <p:cNvSpPr txBox="true"/>
              <p:nvPr/>
            </p:nvSpPr>
            <p:spPr>
              <a:xfrm>
                <a:off x="80202" y="70261"/>
                <a:ext cx="695085" cy="70100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674"/>
                  </a:lnSpc>
                </a:pPr>
              </a:p>
            </p:txBody>
          </p:sp>
        </p:grpSp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3634542" cy="3601226"/>
            </a:xfrm>
            <a:custGeom>
              <a:avLst/>
              <a:gdLst/>
              <a:ahLst/>
              <a:cxnLst/>
              <a:rect r="r" b="b" t="t" l="l"/>
              <a:pathLst>
                <a:path h="3601226" w="3634542">
                  <a:moveTo>
                    <a:pt x="0" y="0"/>
                  </a:moveTo>
                  <a:lnTo>
                    <a:pt x="3634542" y="0"/>
                  </a:lnTo>
                  <a:lnTo>
                    <a:pt x="3634542" y="3601226"/>
                  </a:lnTo>
                  <a:lnTo>
                    <a:pt x="0" y="36012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AutoShape 14" id="14"/>
            <p:cNvSpPr/>
            <p:nvPr/>
          </p:nvSpPr>
          <p:spPr>
            <a:xfrm>
              <a:off x="3702866" y="1636370"/>
              <a:ext cx="908004" cy="0"/>
            </a:xfrm>
            <a:prstGeom prst="line">
              <a:avLst/>
            </a:prstGeom>
            <a:ln cap="flat" w="45739">
              <a:solidFill>
                <a:srgbClr val="F47D01"/>
              </a:solidFill>
              <a:prstDash val="solid"/>
              <a:headEnd type="none" len="sm" w="sm"/>
              <a:tailEnd type="triangle" len="med" w="lg"/>
            </a:ln>
          </p:spPr>
        </p:sp>
      </p:grpSp>
      <p:grpSp>
        <p:nvGrpSpPr>
          <p:cNvPr name="Group 15" id="15"/>
          <p:cNvGrpSpPr/>
          <p:nvPr/>
        </p:nvGrpSpPr>
        <p:grpSpPr>
          <a:xfrm rot="0">
            <a:off x="10020277" y="3522652"/>
            <a:ext cx="3458152" cy="2700919"/>
            <a:chOff x="0" y="0"/>
            <a:chExt cx="4610870" cy="3601226"/>
          </a:xfrm>
        </p:grpSpPr>
        <p:grpSp>
          <p:nvGrpSpPr>
            <p:cNvPr name="Group 16" id="16"/>
            <p:cNvGrpSpPr/>
            <p:nvPr/>
          </p:nvGrpSpPr>
          <p:grpSpPr>
            <a:xfrm rot="0">
              <a:off x="2534405" y="1097306"/>
              <a:ext cx="1271237" cy="1264644"/>
              <a:chOff x="0" y="0"/>
              <a:chExt cx="855489" cy="851052"/>
            </a:xfrm>
          </p:grpSpPr>
          <p:sp>
            <p:nvSpPr>
              <p:cNvPr name="Freeform 17" id="17"/>
              <p:cNvSpPr/>
              <p:nvPr/>
            </p:nvSpPr>
            <p:spPr>
              <a:xfrm flipH="false" flipV="false" rot="0">
                <a:off x="0" y="0"/>
                <a:ext cx="855489" cy="851052"/>
              </a:xfrm>
              <a:custGeom>
                <a:avLst/>
                <a:gdLst/>
                <a:ahLst/>
                <a:cxnLst/>
                <a:rect r="r" b="b" t="t" l="l"/>
                <a:pathLst>
                  <a:path h="851052" w="855489">
                    <a:moveTo>
                      <a:pt x="427745" y="0"/>
                    </a:moveTo>
                    <a:cubicBezTo>
                      <a:pt x="191508" y="0"/>
                      <a:pt x="0" y="190514"/>
                      <a:pt x="0" y="425526"/>
                    </a:cubicBezTo>
                    <a:cubicBezTo>
                      <a:pt x="0" y="660537"/>
                      <a:pt x="191508" y="851052"/>
                      <a:pt x="427745" y="851052"/>
                    </a:cubicBezTo>
                    <a:cubicBezTo>
                      <a:pt x="663981" y="851052"/>
                      <a:pt x="855489" y="660537"/>
                      <a:pt x="855489" y="425526"/>
                    </a:cubicBezTo>
                    <a:cubicBezTo>
                      <a:pt x="855489" y="190514"/>
                      <a:pt x="663981" y="0"/>
                      <a:pt x="427745" y="0"/>
                    </a:cubicBezTo>
                    <a:close/>
                  </a:path>
                </a:pathLst>
              </a:custGeom>
              <a:solidFill>
                <a:srgbClr val="00AD70"/>
              </a:solidFill>
            </p:spPr>
          </p:sp>
          <p:sp>
            <p:nvSpPr>
              <p:cNvPr name="TextBox 18" id="18"/>
              <p:cNvSpPr txBox="true"/>
              <p:nvPr/>
            </p:nvSpPr>
            <p:spPr>
              <a:xfrm>
                <a:off x="80202" y="70261"/>
                <a:ext cx="695085" cy="70100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674"/>
                  </a:lnSpc>
                </a:pPr>
              </a:p>
            </p:txBody>
          </p:sp>
        </p:grpSp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3634542" cy="3601226"/>
            </a:xfrm>
            <a:custGeom>
              <a:avLst/>
              <a:gdLst/>
              <a:ahLst/>
              <a:cxnLst/>
              <a:rect r="r" b="b" t="t" l="l"/>
              <a:pathLst>
                <a:path h="3601226" w="3634542">
                  <a:moveTo>
                    <a:pt x="0" y="0"/>
                  </a:moveTo>
                  <a:lnTo>
                    <a:pt x="3634542" y="0"/>
                  </a:lnTo>
                  <a:lnTo>
                    <a:pt x="3634542" y="3601226"/>
                  </a:lnTo>
                  <a:lnTo>
                    <a:pt x="0" y="36012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AutoShape 20" id="20"/>
            <p:cNvSpPr/>
            <p:nvPr/>
          </p:nvSpPr>
          <p:spPr>
            <a:xfrm>
              <a:off x="3702866" y="1636370"/>
              <a:ext cx="908004" cy="0"/>
            </a:xfrm>
            <a:prstGeom prst="line">
              <a:avLst/>
            </a:prstGeom>
            <a:ln cap="flat" w="45739">
              <a:solidFill>
                <a:srgbClr val="00AD70"/>
              </a:solidFill>
              <a:prstDash val="solid"/>
              <a:headEnd type="none" len="sm" w="sm"/>
              <a:tailEnd type="triangle" len="med" w="lg"/>
            </a:ln>
          </p:spPr>
        </p:sp>
      </p:grpSp>
      <p:grpSp>
        <p:nvGrpSpPr>
          <p:cNvPr name="Group 21" id="21"/>
          <p:cNvGrpSpPr/>
          <p:nvPr/>
        </p:nvGrpSpPr>
        <p:grpSpPr>
          <a:xfrm rot="0">
            <a:off x="4765964" y="7286890"/>
            <a:ext cx="953428" cy="948483"/>
            <a:chOff x="0" y="0"/>
            <a:chExt cx="855489" cy="851052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855489" cy="851052"/>
            </a:xfrm>
            <a:custGeom>
              <a:avLst/>
              <a:gdLst/>
              <a:ahLst/>
              <a:cxnLst/>
              <a:rect r="r" b="b" t="t" l="l"/>
              <a:pathLst>
                <a:path h="851052" w="855489">
                  <a:moveTo>
                    <a:pt x="427745" y="0"/>
                  </a:moveTo>
                  <a:cubicBezTo>
                    <a:pt x="191508" y="0"/>
                    <a:pt x="0" y="190514"/>
                    <a:pt x="0" y="425526"/>
                  </a:cubicBezTo>
                  <a:cubicBezTo>
                    <a:pt x="0" y="660537"/>
                    <a:pt x="191508" y="851052"/>
                    <a:pt x="427745" y="851052"/>
                  </a:cubicBezTo>
                  <a:cubicBezTo>
                    <a:pt x="663981" y="851052"/>
                    <a:pt x="855489" y="660537"/>
                    <a:pt x="855489" y="425526"/>
                  </a:cubicBezTo>
                  <a:cubicBezTo>
                    <a:pt x="855489" y="190514"/>
                    <a:pt x="663981" y="0"/>
                    <a:pt x="427745" y="0"/>
                  </a:cubicBezTo>
                  <a:close/>
                </a:path>
              </a:pathLst>
            </a:custGeom>
            <a:solidFill>
              <a:srgbClr val="F43A61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80202" y="70261"/>
              <a:ext cx="695085" cy="701005"/>
            </a:xfrm>
            <a:prstGeom prst="rect">
              <a:avLst/>
            </a:prstGeom>
          </p:spPr>
          <p:txBody>
            <a:bodyPr anchor="ctr" rtlCol="false" tIns="45739" lIns="45739" bIns="45739" rIns="45739"/>
            <a:lstStyle/>
            <a:p>
              <a:pPr algn="ctr">
                <a:lnSpc>
                  <a:spcPts val="1674"/>
                </a:lnSpc>
              </a:pPr>
            </a:p>
          </p:txBody>
        </p:sp>
      </p:grpSp>
      <p:sp>
        <p:nvSpPr>
          <p:cNvPr name="Freeform 24" id="24"/>
          <p:cNvSpPr/>
          <p:nvPr/>
        </p:nvSpPr>
        <p:spPr>
          <a:xfrm flipH="false" flipV="false" rot="0">
            <a:off x="2817091" y="6492026"/>
            <a:ext cx="2725907" cy="2700919"/>
          </a:xfrm>
          <a:custGeom>
            <a:avLst/>
            <a:gdLst/>
            <a:ahLst/>
            <a:cxnLst/>
            <a:rect r="r" b="b" t="t" l="l"/>
            <a:pathLst>
              <a:path h="2700919" w="2725907">
                <a:moveTo>
                  <a:pt x="0" y="0"/>
                </a:moveTo>
                <a:lnTo>
                  <a:pt x="2725907" y="0"/>
                </a:lnTo>
                <a:lnTo>
                  <a:pt x="2725907" y="2700919"/>
                </a:lnTo>
                <a:lnTo>
                  <a:pt x="0" y="270091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5" id="25"/>
          <p:cNvSpPr txBox="true"/>
          <p:nvPr/>
        </p:nvSpPr>
        <p:spPr>
          <a:xfrm rot="0">
            <a:off x="1351826" y="6752247"/>
            <a:ext cx="2930529" cy="6530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761"/>
              </a:lnSpc>
            </a:pPr>
            <a:r>
              <a:rPr lang="en-US" b="true" sz="4045" spc="-121">
                <a:solidFill>
                  <a:srgbClr val="FFFFFF"/>
                </a:solidFill>
                <a:latin typeface="Mont Bold"/>
                <a:ea typeface="Mont Bold"/>
                <a:cs typeface="Mont Bold"/>
                <a:sym typeface="Mont Bold"/>
              </a:rPr>
              <a:t>DAY 2</a:t>
            </a:r>
          </a:p>
        </p:txBody>
      </p:sp>
      <p:grpSp>
        <p:nvGrpSpPr>
          <p:cNvPr name="Group 26" id="26"/>
          <p:cNvGrpSpPr/>
          <p:nvPr/>
        </p:nvGrpSpPr>
        <p:grpSpPr>
          <a:xfrm rot="0">
            <a:off x="3307189" y="6970210"/>
            <a:ext cx="1745711" cy="1745711"/>
            <a:chOff x="0" y="0"/>
            <a:chExt cx="812800" cy="81280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8" id="28"/>
            <p:cNvSpPr txBox="true"/>
            <p:nvPr/>
          </p:nvSpPr>
          <p:spPr>
            <a:xfrm>
              <a:off x="76200" y="66675"/>
              <a:ext cx="660400" cy="6699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74"/>
                </a:lnSpc>
              </a:pPr>
            </a:p>
          </p:txBody>
        </p:sp>
      </p:grpSp>
      <p:grpSp>
        <p:nvGrpSpPr>
          <p:cNvPr name="Group 29" id="29"/>
          <p:cNvGrpSpPr/>
          <p:nvPr/>
        </p:nvGrpSpPr>
        <p:grpSpPr>
          <a:xfrm rot="0">
            <a:off x="15730284" y="4387420"/>
            <a:ext cx="953428" cy="948483"/>
            <a:chOff x="0" y="0"/>
            <a:chExt cx="855489" cy="851052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855489" cy="851052"/>
            </a:xfrm>
            <a:custGeom>
              <a:avLst/>
              <a:gdLst/>
              <a:ahLst/>
              <a:cxnLst/>
              <a:rect r="r" b="b" t="t" l="l"/>
              <a:pathLst>
                <a:path h="851052" w="855489">
                  <a:moveTo>
                    <a:pt x="427745" y="0"/>
                  </a:moveTo>
                  <a:cubicBezTo>
                    <a:pt x="191508" y="0"/>
                    <a:pt x="0" y="190514"/>
                    <a:pt x="0" y="425526"/>
                  </a:cubicBezTo>
                  <a:cubicBezTo>
                    <a:pt x="0" y="660537"/>
                    <a:pt x="191508" y="851052"/>
                    <a:pt x="427745" y="851052"/>
                  </a:cubicBezTo>
                  <a:cubicBezTo>
                    <a:pt x="663981" y="851052"/>
                    <a:pt x="855489" y="660537"/>
                    <a:pt x="855489" y="425526"/>
                  </a:cubicBezTo>
                  <a:cubicBezTo>
                    <a:pt x="855489" y="190514"/>
                    <a:pt x="663981" y="0"/>
                    <a:pt x="427745" y="0"/>
                  </a:cubicBezTo>
                  <a:close/>
                </a:path>
              </a:pathLst>
            </a:custGeom>
            <a:solidFill>
              <a:srgbClr val="33B1FF"/>
            </a:solidFill>
          </p:spPr>
        </p:sp>
        <p:sp>
          <p:nvSpPr>
            <p:cNvPr name="TextBox 31" id="31"/>
            <p:cNvSpPr txBox="true"/>
            <p:nvPr/>
          </p:nvSpPr>
          <p:spPr>
            <a:xfrm>
              <a:off x="80202" y="70261"/>
              <a:ext cx="695085" cy="701005"/>
            </a:xfrm>
            <a:prstGeom prst="rect">
              <a:avLst/>
            </a:prstGeom>
          </p:spPr>
          <p:txBody>
            <a:bodyPr anchor="ctr" rtlCol="false" tIns="45739" lIns="45739" bIns="45739" rIns="45739"/>
            <a:lstStyle/>
            <a:p>
              <a:pPr algn="ctr">
                <a:lnSpc>
                  <a:spcPts val="1674"/>
                </a:lnSpc>
              </a:pPr>
            </a:p>
          </p:txBody>
        </p:sp>
      </p:grpSp>
      <p:sp>
        <p:nvSpPr>
          <p:cNvPr name="Freeform 32" id="32"/>
          <p:cNvSpPr/>
          <p:nvPr/>
        </p:nvSpPr>
        <p:spPr>
          <a:xfrm flipH="false" flipV="false" rot="0">
            <a:off x="13829480" y="3564440"/>
            <a:ext cx="2725907" cy="2700919"/>
          </a:xfrm>
          <a:custGeom>
            <a:avLst/>
            <a:gdLst/>
            <a:ahLst/>
            <a:cxnLst/>
            <a:rect r="r" b="b" t="t" l="l"/>
            <a:pathLst>
              <a:path h="2700919" w="2725907">
                <a:moveTo>
                  <a:pt x="0" y="0"/>
                </a:moveTo>
                <a:lnTo>
                  <a:pt x="2725906" y="0"/>
                </a:lnTo>
                <a:lnTo>
                  <a:pt x="2725906" y="2700920"/>
                </a:lnTo>
                <a:lnTo>
                  <a:pt x="0" y="270092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3" id="33"/>
          <p:cNvGrpSpPr/>
          <p:nvPr/>
        </p:nvGrpSpPr>
        <p:grpSpPr>
          <a:xfrm rot="0">
            <a:off x="15840509" y="7306148"/>
            <a:ext cx="880321" cy="875755"/>
            <a:chOff x="0" y="0"/>
            <a:chExt cx="855489" cy="851052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855489" cy="851052"/>
            </a:xfrm>
            <a:custGeom>
              <a:avLst/>
              <a:gdLst/>
              <a:ahLst/>
              <a:cxnLst/>
              <a:rect r="r" b="b" t="t" l="l"/>
              <a:pathLst>
                <a:path h="851052" w="855489">
                  <a:moveTo>
                    <a:pt x="427745" y="0"/>
                  </a:moveTo>
                  <a:cubicBezTo>
                    <a:pt x="191508" y="0"/>
                    <a:pt x="0" y="190514"/>
                    <a:pt x="0" y="425526"/>
                  </a:cubicBezTo>
                  <a:cubicBezTo>
                    <a:pt x="0" y="660537"/>
                    <a:pt x="191508" y="851052"/>
                    <a:pt x="427745" y="851052"/>
                  </a:cubicBezTo>
                  <a:cubicBezTo>
                    <a:pt x="663981" y="851052"/>
                    <a:pt x="855489" y="660537"/>
                    <a:pt x="855489" y="425526"/>
                  </a:cubicBezTo>
                  <a:cubicBezTo>
                    <a:pt x="855489" y="190514"/>
                    <a:pt x="663981" y="0"/>
                    <a:pt x="427745" y="0"/>
                  </a:cubicBezTo>
                  <a:close/>
                </a:path>
              </a:pathLst>
            </a:custGeom>
            <a:solidFill>
              <a:srgbClr val="33B1FF"/>
            </a:solidFill>
          </p:spPr>
        </p:sp>
        <p:sp>
          <p:nvSpPr>
            <p:cNvPr name="TextBox 35" id="35"/>
            <p:cNvSpPr txBox="true"/>
            <p:nvPr/>
          </p:nvSpPr>
          <p:spPr>
            <a:xfrm>
              <a:off x="80202" y="70261"/>
              <a:ext cx="695085" cy="701005"/>
            </a:xfrm>
            <a:prstGeom prst="rect">
              <a:avLst/>
            </a:prstGeom>
          </p:spPr>
          <p:txBody>
            <a:bodyPr anchor="ctr" rtlCol="false" tIns="42231" lIns="42231" bIns="42231" rIns="42231"/>
            <a:lstStyle/>
            <a:p>
              <a:pPr algn="ctr">
                <a:lnSpc>
                  <a:spcPts val="1674"/>
                </a:lnSpc>
              </a:pPr>
            </a:p>
          </p:txBody>
        </p:sp>
      </p:grpSp>
      <p:grpSp>
        <p:nvGrpSpPr>
          <p:cNvPr name="Group 36" id="36"/>
          <p:cNvGrpSpPr/>
          <p:nvPr/>
        </p:nvGrpSpPr>
        <p:grpSpPr>
          <a:xfrm rot="0">
            <a:off x="15764509" y="7286890"/>
            <a:ext cx="915129" cy="910383"/>
            <a:chOff x="0" y="0"/>
            <a:chExt cx="855489" cy="851052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855489" cy="851052"/>
            </a:xfrm>
            <a:custGeom>
              <a:avLst/>
              <a:gdLst/>
              <a:ahLst/>
              <a:cxnLst/>
              <a:rect r="r" b="b" t="t" l="l"/>
              <a:pathLst>
                <a:path h="851052" w="855489">
                  <a:moveTo>
                    <a:pt x="427745" y="0"/>
                  </a:moveTo>
                  <a:cubicBezTo>
                    <a:pt x="191508" y="0"/>
                    <a:pt x="0" y="190514"/>
                    <a:pt x="0" y="425526"/>
                  </a:cubicBezTo>
                  <a:cubicBezTo>
                    <a:pt x="0" y="660537"/>
                    <a:pt x="191508" y="851052"/>
                    <a:pt x="427745" y="851052"/>
                  </a:cubicBezTo>
                  <a:cubicBezTo>
                    <a:pt x="663981" y="851052"/>
                    <a:pt x="855489" y="660537"/>
                    <a:pt x="855489" y="425526"/>
                  </a:cubicBezTo>
                  <a:cubicBezTo>
                    <a:pt x="855489" y="190514"/>
                    <a:pt x="663981" y="0"/>
                    <a:pt x="427745" y="0"/>
                  </a:cubicBezTo>
                  <a:close/>
                </a:path>
              </a:pathLst>
            </a:custGeom>
            <a:solidFill>
              <a:srgbClr val="33B1FF"/>
            </a:solidFill>
          </p:spPr>
        </p:sp>
        <p:sp>
          <p:nvSpPr>
            <p:cNvPr name="TextBox 38" id="38"/>
            <p:cNvSpPr txBox="true"/>
            <p:nvPr/>
          </p:nvSpPr>
          <p:spPr>
            <a:xfrm>
              <a:off x="80202" y="70261"/>
              <a:ext cx="695085" cy="701005"/>
            </a:xfrm>
            <a:prstGeom prst="rect">
              <a:avLst/>
            </a:prstGeom>
          </p:spPr>
          <p:txBody>
            <a:bodyPr anchor="ctr" rtlCol="false" tIns="43901" lIns="43901" bIns="43901" rIns="43901"/>
            <a:lstStyle/>
            <a:p>
              <a:pPr algn="ctr">
                <a:lnSpc>
                  <a:spcPts val="1674"/>
                </a:lnSpc>
              </a:pPr>
            </a:p>
          </p:txBody>
        </p:sp>
      </p:grpSp>
      <p:grpSp>
        <p:nvGrpSpPr>
          <p:cNvPr name="Group 39" id="39"/>
          <p:cNvGrpSpPr/>
          <p:nvPr/>
        </p:nvGrpSpPr>
        <p:grpSpPr>
          <a:xfrm rot="0">
            <a:off x="3329690" y="4042044"/>
            <a:ext cx="1745711" cy="1745711"/>
            <a:chOff x="0" y="0"/>
            <a:chExt cx="812800" cy="812800"/>
          </a:xfrm>
        </p:grpSpPr>
        <p:sp>
          <p:nvSpPr>
            <p:cNvPr name="Freeform 40" id="4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1" id="41"/>
            <p:cNvSpPr txBox="true"/>
            <p:nvPr/>
          </p:nvSpPr>
          <p:spPr>
            <a:xfrm>
              <a:off x="76200" y="66675"/>
              <a:ext cx="660400" cy="6699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74"/>
                </a:lnSpc>
              </a:pPr>
            </a:p>
          </p:txBody>
        </p:sp>
      </p:grpSp>
      <p:sp>
        <p:nvSpPr>
          <p:cNvPr name="TextBox 42" id="42"/>
          <p:cNvSpPr txBox="true"/>
          <p:nvPr/>
        </p:nvSpPr>
        <p:spPr>
          <a:xfrm rot="0">
            <a:off x="1028700" y="973282"/>
            <a:ext cx="10881929" cy="27096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618"/>
              </a:lnSpc>
            </a:pPr>
            <a:r>
              <a:rPr lang="en-US" b="true" sz="10910" spc="-1287">
                <a:solidFill>
                  <a:srgbClr val="FFFFFF"/>
                </a:solidFill>
                <a:latin typeface="Mont Bold"/>
                <a:ea typeface="Mont Bold"/>
                <a:cs typeface="Mont Bold"/>
                <a:sym typeface="Mont Bold"/>
              </a:rPr>
              <a:t>2-DAY PROGRAM OUTLINE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3639127" y="4514850"/>
            <a:ext cx="1282184" cy="628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b="true" sz="3000">
                <a:solidFill>
                  <a:srgbClr val="F4C142"/>
                </a:solidFill>
                <a:latin typeface="Mont Bold"/>
                <a:ea typeface="Mont Bold"/>
                <a:cs typeface="Mont Bold"/>
                <a:sym typeface="Mont Bold"/>
              </a:rPr>
              <a:t>INTRO 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3639127" y="7442435"/>
            <a:ext cx="1211699" cy="628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b="true" sz="3000">
                <a:solidFill>
                  <a:srgbClr val="F4C142"/>
                </a:solidFill>
                <a:latin typeface="Mont Bold"/>
                <a:ea typeface="Mont Bold"/>
                <a:cs typeface="Mont Bold"/>
                <a:sym typeface="Mont Bold"/>
              </a:rPr>
              <a:t>BUILD </a:t>
            </a:r>
          </a:p>
        </p:txBody>
      </p:sp>
      <p:grpSp>
        <p:nvGrpSpPr>
          <p:cNvPr name="Group 45" id="45"/>
          <p:cNvGrpSpPr/>
          <p:nvPr/>
        </p:nvGrpSpPr>
        <p:grpSpPr>
          <a:xfrm rot="0">
            <a:off x="6562125" y="6620222"/>
            <a:ext cx="3458152" cy="2700919"/>
            <a:chOff x="0" y="0"/>
            <a:chExt cx="4610870" cy="3601226"/>
          </a:xfrm>
        </p:grpSpPr>
        <p:grpSp>
          <p:nvGrpSpPr>
            <p:cNvPr name="Group 46" id="46"/>
            <p:cNvGrpSpPr/>
            <p:nvPr/>
          </p:nvGrpSpPr>
          <p:grpSpPr>
            <a:xfrm rot="0">
              <a:off x="2534405" y="1097306"/>
              <a:ext cx="1271237" cy="1264644"/>
              <a:chOff x="0" y="0"/>
              <a:chExt cx="855489" cy="851052"/>
            </a:xfrm>
          </p:grpSpPr>
          <p:sp>
            <p:nvSpPr>
              <p:cNvPr name="Freeform 47" id="47"/>
              <p:cNvSpPr/>
              <p:nvPr/>
            </p:nvSpPr>
            <p:spPr>
              <a:xfrm flipH="false" flipV="false" rot="0">
                <a:off x="0" y="0"/>
                <a:ext cx="855489" cy="851052"/>
              </a:xfrm>
              <a:custGeom>
                <a:avLst/>
                <a:gdLst/>
                <a:ahLst/>
                <a:cxnLst/>
                <a:rect r="r" b="b" t="t" l="l"/>
                <a:pathLst>
                  <a:path h="851052" w="855489">
                    <a:moveTo>
                      <a:pt x="427745" y="0"/>
                    </a:moveTo>
                    <a:cubicBezTo>
                      <a:pt x="191508" y="0"/>
                      <a:pt x="0" y="190514"/>
                      <a:pt x="0" y="425526"/>
                    </a:cubicBezTo>
                    <a:cubicBezTo>
                      <a:pt x="0" y="660537"/>
                      <a:pt x="191508" y="851052"/>
                      <a:pt x="427745" y="851052"/>
                    </a:cubicBezTo>
                    <a:cubicBezTo>
                      <a:pt x="663981" y="851052"/>
                      <a:pt x="855489" y="660537"/>
                      <a:pt x="855489" y="425526"/>
                    </a:cubicBezTo>
                    <a:cubicBezTo>
                      <a:pt x="855489" y="190514"/>
                      <a:pt x="663981" y="0"/>
                      <a:pt x="427745" y="0"/>
                    </a:cubicBezTo>
                    <a:close/>
                  </a:path>
                </a:pathLst>
              </a:custGeom>
              <a:solidFill>
                <a:srgbClr val="F47D01"/>
              </a:solidFill>
            </p:spPr>
          </p:sp>
          <p:sp>
            <p:nvSpPr>
              <p:cNvPr name="TextBox 48" id="48"/>
              <p:cNvSpPr txBox="true"/>
              <p:nvPr/>
            </p:nvSpPr>
            <p:spPr>
              <a:xfrm>
                <a:off x="80202" y="70261"/>
                <a:ext cx="695085" cy="70100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674"/>
                  </a:lnSpc>
                </a:pPr>
              </a:p>
            </p:txBody>
          </p:sp>
        </p:grpSp>
        <p:sp>
          <p:nvSpPr>
            <p:cNvPr name="Freeform 49" id="49"/>
            <p:cNvSpPr/>
            <p:nvPr/>
          </p:nvSpPr>
          <p:spPr>
            <a:xfrm flipH="false" flipV="false" rot="0">
              <a:off x="0" y="0"/>
              <a:ext cx="3634542" cy="3601226"/>
            </a:xfrm>
            <a:custGeom>
              <a:avLst/>
              <a:gdLst/>
              <a:ahLst/>
              <a:cxnLst/>
              <a:rect r="r" b="b" t="t" l="l"/>
              <a:pathLst>
                <a:path h="3601226" w="3634542">
                  <a:moveTo>
                    <a:pt x="0" y="0"/>
                  </a:moveTo>
                  <a:lnTo>
                    <a:pt x="3634542" y="0"/>
                  </a:lnTo>
                  <a:lnTo>
                    <a:pt x="3634542" y="3601226"/>
                  </a:lnTo>
                  <a:lnTo>
                    <a:pt x="0" y="36012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AutoShape 50" id="50"/>
            <p:cNvSpPr/>
            <p:nvPr/>
          </p:nvSpPr>
          <p:spPr>
            <a:xfrm>
              <a:off x="3702866" y="1636370"/>
              <a:ext cx="908004" cy="0"/>
            </a:xfrm>
            <a:prstGeom prst="line">
              <a:avLst/>
            </a:prstGeom>
            <a:ln cap="flat" w="45739">
              <a:solidFill>
                <a:srgbClr val="F47D01"/>
              </a:solidFill>
              <a:prstDash val="solid"/>
              <a:headEnd type="none" len="sm" w="sm"/>
              <a:tailEnd type="triangle" len="med" w="lg"/>
            </a:ln>
          </p:spPr>
        </p:sp>
      </p:grpSp>
      <p:sp>
        <p:nvSpPr>
          <p:cNvPr name="TextBox 51" id="51"/>
          <p:cNvSpPr txBox="true"/>
          <p:nvPr/>
        </p:nvSpPr>
        <p:spPr>
          <a:xfrm rot="0">
            <a:off x="1249515" y="3734362"/>
            <a:ext cx="2930529" cy="6530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761"/>
              </a:lnSpc>
            </a:pPr>
            <a:r>
              <a:rPr lang="en-US" b="true" sz="4045" spc="-121">
                <a:solidFill>
                  <a:srgbClr val="FFFFFF"/>
                </a:solidFill>
                <a:latin typeface="Mont Bold"/>
                <a:ea typeface="Mont Bold"/>
                <a:cs typeface="Mont Bold"/>
                <a:sym typeface="Mont Bold"/>
              </a:rPr>
              <a:t>DAY 1</a:t>
            </a:r>
          </a:p>
        </p:txBody>
      </p:sp>
      <p:grpSp>
        <p:nvGrpSpPr>
          <p:cNvPr name="Group 52" id="52"/>
          <p:cNvGrpSpPr/>
          <p:nvPr/>
        </p:nvGrpSpPr>
        <p:grpSpPr>
          <a:xfrm rot="0">
            <a:off x="7014999" y="4042044"/>
            <a:ext cx="1745711" cy="1745711"/>
            <a:chOff x="0" y="0"/>
            <a:chExt cx="812800" cy="812800"/>
          </a:xfrm>
        </p:grpSpPr>
        <p:sp>
          <p:nvSpPr>
            <p:cNvPr name="Freeform 53" id="5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54" id="54"/>
            <p:cNvSpPr txBox="true"/>
            <p:nvPr/>
          </p:nvSpPr>
          <p:spPr>
            <a:xfrm>
              <a:off x="76200" y="66675"/>
              <a:ext cx="660400" cy="6699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74"/>
                </a:lnSpc>
              </a:pPr>
            </a:p>
          </p:txBody>
        </p:sp>
      </p:grpSp>
      <p:sp>
        <p:nvSpPr>
          <p:cNvPr name="TextBox 55" id="55"/>
          <p:cNvSpPr txBox="true"/>
          <p:nvPr/>
        </p:nvSpPr>
        <p:spPr>
          <a:xfrm rot="0">
            <a:off x="7251942" y="4504459"/>
            <a:ext cx="1271826" cy="628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b="true" sz="3000">
                <a:solidFill>
                  <a:srgbClr val="F4C142"/>
                </a:solidFill>
                <a:latin typeface="Mont Bold"/>
                <a:ea typeface="Mont Bold"/>
                <a:cs typeface="Mont Bold"/>
                <a:sym typeface="Mont Bold"/>
              </a:rPr>
              <a:t>TOOLS</a:t>
            </a:r>
          </a:p>
        </p:txBody>
      </p:sp>
      <p:grpSp>
        <p:nvGrpSpPr>
          <p:cNvPr name="Group 56" id="56"/>
          <p:cNvGrpSpPr/>
          <p:nvPr/>
        </p:nvGrpSpPr>
        <p:grpSpPr>
          <a:xfrm rot="0">
            <a:off x="10485880" y="3979575"/>
            <a:ext cx="1745711" cy="1745711"/>
            <a:chOff x="0" y="0"/>
            <a:chExt cx="812800" cy="812800"/>
          </a:xfrm>
        </p:grpSpPr>
        <p:sp>
          <p:nvSpPr>
            <p:cNvPr name="Freeform 57" id="5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58" id="58"/>
            <p:cNvSpPr txBox="true"/>
            <p:nvPr/>
          </p:nvSpPr>
          <p:spPr>
            <a:xfrm>
              <a:off x="76200" y="66675"/>
              <a:ext cx="660400" cy="6699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74"/>
                </a:lnSpc>
              </a:pPr>
            </a:p>
          </p:txBody>
        </p:sp>
      </p:grpSp>
      <p:sp>
        <p:nvSpPr>
          <p:cNvPr name="TextBox 59" id="59"/>
          <p:cNvSpPr txBox="true"/>
          <p:nvPr/>
        </p:nvSpPr>
        <p:spPr>
          <a:xfrm rot="0">
            <a:off x="9377495" y="4461611"/>
            <a:ext cx="3962483" cy="628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b="true" sz="3000" spc="-89">
                <a:solidFill>
                  <a:srgbClr val="F4C142"/>
                </a:solidFill>
                <a:latin typeface="Mont Bold"/>
                <a:ea typeface="Mont Bold"/>
                <a:cs typeface="Mont Bold"/>
                <a:sym typeface="Mont Bold"/>
              </a:rPr>
              <a:t>BASICS</a:t>
            </a:r>
          </a:p>
        </p:txBody>
      </p:sp>
      <p:grpSp>
        <p:nvGrpSpPr>
          <p:cNvPr name="Group 60" id="60"/>
          <p:cNvGrpSpPr/>
          <p:nvPr/>
        </p:nvGrpSpPr>
        <p:grpSpPr>
          <a:xfrm rot="0">
            <a:off x="14339435" y="4042044"/>
            <a:ext cx="1745711" cy="1745711"/>
            <a:chOff x="0" y="0"/>
            <a:chExt cx="812800" cy="812800"/>
          </a:xfrm>
        </p:grpSpPr>
        <p:sp>
          <p:nvSpPr>
            <p:cNvPr name="Freeform 61" id="6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62" id="62"/>
            <p:cNvSpPr txBox="true"/>
            <p:nvPr/>
          </p:nvSpPr>
          <p:spPr>
            <a:xfrm>
              <a:off x="76200" y="66675"/>
              <a:ext cx="660400" cy="6699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74"/>
                </a:lnSpc>
              </a:pPr>
            </a:p>
          </p:txBody>
        </p:sp>
      </p:grpSp>
      <p:sp>
        <p:nvSpPr>
          <p:cNvPr name="TextBox 63" id="63"/>
          <p:cNvSpPr txBox="true"/>
          <p:nvPr/>
        </p:nvSpPr>
        <p:spPr>
          <a:xfrm rot="0">
            <a:off x="13829480" y="4253097"/>
            <a:ext cx="2731911" cy="10462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89"/>
              </a:lnSpc>
              <a:spcBef>
                <a:spcPct val="0"/>
              </a:spcBef>
            </a:pPr>
            <a:r>
              <a:rPr lang="en-US" b="true" sz="2707" spc="-81">
                <a:solidFill>
                  <a:srgbClr val="F4C142"/>
                </a:solidFill>
                <a:latin typeface="Mont Bold"/>
                <a:ea typeface="Mont Bold"/>
                <a:cs typeface="Mont Bold"/>
                <a:sym typeface="Mont Bold"/>
              </a:rPr>
              <a:t> TEAM</a:t>
            </a:r>
          </a:p>
          <a:p>
            <a:pPr algn="ctr">
              <a:lnSpc>
                <a:spcPts val="3789"/>
              </a:lnSpc>
              <a:spcBef>
                <a:spcPct val="0"/>
              </a:spcBef>
            </a:pPr>
            <a:r>
              <a:rPr lang="en-US" b="true" sz="2707" spc="-81">
                <a:solidFill>
                  <a:srgbClr val="F4C142"/>
                </a:solidFill>
                <a:latin typeface="Mont Bold"/>
                <a:ea typeface="Mont Bold"/>
                <a:cs typeface="Mont Bold"/>
                <a:sym typeface="Mont Bold"/>
              </a:rPr>
              <a:t> SETUP</a:t>
            </a:r>
          </a:p>
        </p:txBody>
      </p:sp>
      <p:sp>
        <p:nvSpPr>
          <p:cNvPr name="AutoShape 64" id="64"/>
          <p:cNvSpPr/>
          <p:nvPr/>
        </p:nvSpPr>
        <p:spPr>
          <a:xfrm>
            <a:off x="5634182" y="7793182"/>
            <a:ext cx="681003" cy="0"/>
          </a:xfrm>
          <a:prstGeom prst="line">
            <a:avLst/>
          </a:prstGeom>
          <a:ln cap="flat" w="38100">
            <a:solidFill>
              <a:srgbClr val="F43A61"/>
            </a:solidFill>
            <a:prstDash val="solid"/>
            <a:headEnd type="none" len="sm" w="sm"/>
            <a:tailEnd type="triangle" len="med" w="lg"/>
          </a:ln>
        </p:spPr>
      </p:sp>
      <p:grpSp>
        <p:nvGrpSpPr>
          <p:cNvPr name="Group 65" id="65"/>
          <p:cNvGrpSpPr/>
          <p:nvPr/>
        </p:nvGrpSpPr>
        <p:grpSpPr>
          <a:xfrm rot="0">
            <a:off x="7014999" y="7097826"/>
            <a:ext cx="1745711" cy="1745711"/>
            <a:chOff x="0" y="0"/>
            <a:chExt cx="812800" cy="812800"/>
          </a:xfrm>
        </p:grpSpPr>
        <p:sp>
          <p:nvSpPr>
            <p:cNvPr name="Freeform 66" id="6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67" id="67"/>
            <p:cNvSpPr txBox="true"/>
            <p:nvPr/>
          </p:nvSpPr>
          <p:spPr>
            <a:xfrm>
              <a:off x="76200" y="66675"/>
              <a:ext cx="660400" cy="6699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74"/>
                </a:lnSpc>
              </a:pPr>
            </a:p>
          </p:txBody>
        </p:sp>
      </p:grpSp>
      <p:sp>
        <p:nvSpPr>
          <p:cNvPr name="TextBox 68" id="68"/>
          <p:cNvSpPr txBox="true"/>
          <p:nvPr/>
        </p:nvSpPr>
        <p:spPr>
          <a:xfrm rot="0">
            <a:off x="7379984" y="7496682"/>
            <a:ext cx="893921" cy="628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b="true" sz="3000">
                <a:solidFill>
                  <a:srgbClr val="F4C142"/>
                </a:solidFill>
                <a:latin typeface="Mont Bold"/>
                <a:ea typeface="Mont Bold"/>
                <a:cs typeface="Mont Bold"/>
                <a:sym typeface="Mont Bold"/>
              </a:rPr>
              <a:t>TEST</a:t>
            </a:r>
          </a:p>
        </p:txBody>
      </p:sp>
      <p:grpSp>
        <p:nvGrpSpPr>
          <p:cNvPr name="Group 69" id="69"/>
          <p:cNvGrpSpPr/>
          <p:nvPr/>
        </p:nvGrpSpPr>
        <p:grpSpPr>
          <a:xfrm rot="0">
            <a:off x="10102706" y="6546273"/>
            <a:ext cx="3458152" cy="2700919"/>
            <a:chOff x="0" y="0"/>
            <a:chExt cx="4610870" cy="3601226"/>
          </a:xfrm>
        </p:grpSpPr>
        <p:grpSp>
          <p:nvGrpSpPr>
            <p:cNvPr name="Group 70" id="70"/>
            <p:cNvGrpSpPr/>
            <p:nvPr/>
          </p:nvGrpSpPr>
          <p:grpSpPr>
            <a:xfrm rot="0">
              <a:off x="2534405" y="1097306"/>
              <a:ext cx="1271237" cy="1264644"/>
              <a:chOff x="0" y="0"/>
              <a:chExt cx="855489" cy="851052"/>
            </a:xfrm>
          </p:grpSpPr>
          <p:sp>
            <p:nvSpPr>
              <p:cNvPr name="Freeform 71" id="71"/>
              <p:cNvSpPr/>
              <p:nvPr/>
            </p:nvSpPr>
            <p:spPr>
              <a:xfrm flipH="false" flipV="false" rot="0">
                <a:off x="0" y="0"/>
                <a:ext cx="855489" cy="851052"/>
              </a:xfrm>
              <a:custGeom>
                <a:avLst/>
                <a:gdLst/>
                <a:ahLst/>
                <a:cxnLst/>
                <a:rect r="r" b="b" t="t" l="l"/>
                <a:pathLst>
                  <a:path h="851052" w="855489">
                    <a:moveTo>
                      <a:pt x="427745" y="0"/>
                    </a:moveTo>
                    <a:cubicBezTo>
                      <a:pt x="191508" y="0"/>
                      <a:pt x="0" y="190514"/>
                      <a:pt x="0" y="425526"/>
                    </a:cubicBezTo>
                    <a:cubicBezTo>
                      <a:pt x="0" y="660537"/>
                      <a:pt x="191508" y="851052"/>
                      <a:pt x="427745" y="851052"/>
                    </a:cubicBezTo>
                    <a:cubicBezTo>
                      <a:pt x="663981" y="851052"/>
                      <a:pt x="855489" y="660537"/>
                      <a:pt x="855489" y="425526"/>
                    </a:cubicBezTo>
                    <a:cubicBezTo>
                      <a:pt x="855489" y="190514"/>
                      <a:pt x="663981" y="0"/>
                      <a:pt x="427745" y="0"/>
                    </a:cubicBezTo>
                    <a:close/>
                  </a:path>
                </a:pathLst>
              </a:custGeom>
              <a:solidFill>
                <a:srgbClr val="00AD70"/>
              </a:solidFill>
            </p:spPr>
          </p:sp>
          <p:sp>
            <p:nvSpPr>
              <p:cNvPr name="TextBox 72" id="72"/>
              <p:cNvSpPr txBox="true"/>
              <p:nvPr/>
            </p:nvSpPr>
            <p:spPr>
              <a:xfrm>
                <a:off x="80202" y="70261"/>
                <a:ext cx="695085" cy="70100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674"/>
                  </a:lnSpc>
                </a:pPr>
              </a:p>
            </p:txBody>
          </p:sp>
        </p:grpSp>
        <p:sp>
          <p:nvSpPr>
            <p:cNvPr name="Freeform 73" id="73"/>
            <p:cNvSpPr/>
            <p:nvPr/>
          </p:nvSpPr>
          <p:spPr>
            <a:xfrm flipH="false" flipV="false" rot="0">
              <a:off x="0" y="0"/>
              <a:ext cx="3634542" cy="3601226"/>
            </a:xfrm>
            <a:custGeom>
              <a:avLst/>
              <a:gdLst/>
              <a:ahLst/>
              <a:cxnLst/>
              <a:rect r="r" b="b" t="t" l="l"/>
              <a:pathLst>
                <a:path h="3601226" w="3634542">
                  <a:moveTo>
                    <a:pt x="0" y="0"/>
                  </a:moveTo>
                  <a:lnTo>
                    <a:pt x="3634542" y="0"/>
                  </a:lnTo>
                  <a:lnTo>
                    <a:pt x="3634542" y="3601226"/>
                  </a:lnTo>
                  <a:lnTo>
                    <a:pt x="0" y="36012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AutoShape 74" id="74"/>
            <p:cNvSpPr/>
            <p:nvPr/>
          </p:nvSpPr>
          <p:spPr>
            <a:xfrm>
              <a:off x="3702866" y="1636370"/>
              <a:ext cx="908004" cy="0"/>
            </a:xfrm>
            <a:prstGeom prst="line">
              <a:avLst/>
            </a:prstGeom>
            <a:ln cap="flat" w="45739">
              <a:solidFill>
                <a:srgbClr val="00AD70"/>
              </a:solidFill>
              <a:prstDash val="solid"/>
              <a:headEnd type="none" len="sm" w="sm"/>
              <a:tailEnd type="triangle" len="med" w="lg"/>
            </a:ln>
          </p:spPr>
        </p:sp>
      </p:grpSp>
      <p:grpSp>
        <p:nvGrpSpPr>
          <p:cNvPr name="Group 75" id="75"/>
          <p:cNvGrpSpPr/>
          <p:nvPr/>
        </p:nvGrpSpPr>
        <p:grpSpPr>
          <a:xfrm rot="0">
            <a:off x="10601302" y="7003453"/>
            <a:ext cx="1745711" cy="1745711"/>
            <a:chOff x="0" y="0"/>
            <a:chExt cx="812800" cy="812800"/>
          </a:xfrm>
        </p:grpSpPr>
        <p:sp>
          <p:nvSpPr>
            <p:cNvPr name="Freeform 76" id="7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77" id="77"/>
            <p:cNvSpPr txBox="true"/>
            <p:nvPr/>
          </p:nvSpPr>
          <p:spPr>
            <a:xfrm>
              <a:off x="76200" y="66675"/>
              <a:ext cx="660400" cy="6699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74"/>
                </a:lnSpc>
              </a:pPr>
            </a:p>
          </p:txBody>
        </p:sp>
      </p:grpSp>
      <p:sp>
        <p:nvSpPr>
          <p:cNvPr name="TextBox 78" id="78"/>
          <p:cNvSpPr txBox="true"/>
          <p:nvPr/>
        </p:nvSpPr>
        <p:spPr>
          <a:xfrm rot="0">
            <a:off x="10858477" y="7176315"/>
            <a:ext cx="1223010" cy="1162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b="true" sz="3000">
                <a:solidFill>
                  <a:srgbClr val="F4C142"/>
                </a:solidFill>
                <a:latin typeface="Mont Bold"/>
                <a:ea typeface="Mont Bold"/>
                <a:cs typeface="Mont Bold"/>
                <a:sym typeface="Mont Bold"/>
              </a:rPr>
              <a:t>SHOW</a:t>
            </a:r>
          </a:p>
          <a:p>
            <a:pPr algn="ctr">
              <a:lnSpc>
                <a:spcPts val="4200"/>
              </a:lnSpc>
            </a:pPr>
            <a:r>
              <a:rPr lang="en-US" b="true" sz="3000">
                <a:solidFill>
                  <a:srgbClr val="F4C142"/>
                </a:solidFill>
                <a:latin typeface="Mont Bold"/>
                <a:ea typeface="Mont Bold"/>
                <a:cs typeface="Mont Bold"/>
                <a:sym typeface="Mont Bold"/>
              </a:rPr>
              <a:t>CASE</a:t>
            </a:r>
          </a:p>
        </p:txBody>
      </p:sp>
      <p:sp>
        <p:nvSpPr>
          <p:cNvPr name="Freeform 79" id="79"/>
          <p:cNvSpPr/>
          <p:nvPr/>
        </p:nvSpPr>
        <p:spPr>
          <a:xfrm flipH="false" flipV="false" rot="0">
            <a:off x="13646583" y="6391622"/>
            <a:ext cx="2725907" cy="2700919"/>
          </a:xfrm>
          <a:custGeom>
            <a:avLst/>
            <a:gdLst/>
            <a:ahLst/>
            <a:cxnLst/>
            <a:rect r="r" b="b" t="t" l="l"/>
            <a:pathLst>
              <a:path h="2700919" w="2725907">
                <a:moveTo>
                  <a:pt x="0" y="0"/>
                </a:moveTo>
                <a:lnTo>
                  <a:pt x="2725907" y="0"/>
                </a:lnTo>
                <a:lnTo>
                  <a:pt x="2725907" y="2700919"/>
                </a:lnTo>
                <a:lnTo>
                  <a:pt x="0" y="270091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80" id="80"/>
          <p:cNvGrpSpPr/>
          <p:nvPr/>
        </p:nvGrpSpPr>
        <p:grpSpPr>
          <a:xfrm rot="0">
            <a:off x="14141883" y="6858000"/>
            <a:ext cx="1745711" cy="1745711"/>
            <a:chOff x="0" y="0"/>
            <a:chExt cx="812800" cy="812800"/>
          </a:xfrm>
        </p:grpSpPr>
        <p:sp>
          <p:nvSpPr>
            <p:cNvPr name="Freeform 81" id="8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82" id="82"/>
            <p:cNvSpPr txBox="true"/>
            <p:nvPr/>
          </p:nvSpPr>
          <p:spPr>
            <a:xfrm>
              <a:off x="76200" y="66675"/>
              <a:ext cx="660400" cy="6699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74"/>
                </a:lnSpc>
              </a:pPr>
            </a:p>
          </p:txBody>
        </p:sp>
      </p:grpSp>
      <p:sp>
        <p:nvSpPr>
          <p:cNvPr name="TextBox 83" id="83"/>
          <p:cNvSpPr txBox="true"/>
          <p:nvPr/>
        </p:nvSpPr>
        <p:spPr>
          <a:xfrm rot="0">
            <a:off x="14173809" y="7342032"/>
            <a:ext cx="1713786" cy="628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b="true" sz="3000">
                <a:solidFill>
                  <a:srgbClr val="F4C142"/>
                </a:solidFill>
                <a:latin typeface="Mont Bold"/>
                <a:ea typeface="Mont Bold"/>
                <a:cs typeface="Mont Bold"/>
                <a:sym typeface="Mont Bold"/>
              </a:rPr>
              <a:t>AWARDS</a:t>
            </a:r>
          </a:p>
        </p:txBody>
      </p:sp>
      <p:sp>
        <p:nvSpPr>
          <p:cNvPr name="Freeform 84" id="84"/>
          <p:cNvSpPr/>
          <p:nvPr/>
        </p:nvSpPr>
        <p:spPr>
          <a:xfrm flipH="false" flipV="false" rot="0">
            <a:off x="14862374" y="1106480"/>
            <a:ext cx="2212310" cy="931014"/>
          </a:xfrm>
          <a:custGeom>
            <a:avLst/>
            <a:gdLst/>
            <a:ahLst/>
            <a:cxnLst/>
            <a:rect r="r" b="b" t="t" l="l"/>
            <a:pathLst>
              <a:path h="931014" w="2212310">
                <a:moveTo>
                  <a:pt x="0" y="0"/>
                </a:moveTo>
                <a:lnTo>
                  <a:pt x="2212310" y="0"/>
                </a:lnTo>
                <a:lnTo>
                  <a:pt x="2212310" y="931014"/>
                </a:lnTo>
                <a:lnTo>
                  <a:pt x="0" y="931014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TextBox 85" id="85"/>
          <p:cNvSpPr txBox="true"/>
          <p:nvPr/>
        </p:nvSpPr>
        <p:spPr>
          <a:xfrm rot="0">
            <a:off x="1013398" y="8279881"/>
            <a:ext cx="2930529" cy="9531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528"/>
              </a:lnSpc>
            </a:pPr>
            <a:r>
              <a:rPr lang="en-US" b="true" sz="5945" spc="-178">
                <a:solidFill>
                  <a:srgbClr val="FFFFFF"/>
                </a:solidFill>
                <a:latin typeface="Mont Bold"/>
                <a:ea typeface="Mont Bold"/>
                <a:cs typeface="Mont Bold"/>
                <a:sym typeface="Mont Bold"/>
              </a:rPr>
              <a:t>(06)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33B1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060727" y="0"/>
            <a:ext cx="21000043" cy="10287000"/>
          </a:xfrm>
          <a:custGeom>
            <a:avLst/>
            <a:gdLst/>
            <a:ahLst/>
            <a:cxnLst/>
            <a:rect r="r" b="b" t="t" l="l"/>
            <a:pathLst>
              <a:path h="10287000" w="21000043">
                <a:moveTo>
                  <a:pt x="0" y="0"/>
                </a:moveTo>
                <a:lnTo>
                  <a:pt x="21000043" y="0"/>
                </a:lnTo>
                <a:lnTo>
                  <a:pt x="21000043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"/>
            </a:blip>
            <a:stretch>
              <a:fillRect l="0" t="-53358" r="0" b="-50273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1198064" y="-50736"/>
            <a:ext cx="18978529" cy="10700676"/>
            <a:chOff x="0" y="0"/>
            <a:chExt cx="1604139" cy="90446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604139" cy="904463"/>
            </a:xfrm>
            <a:custGeom>
              <a:avLst/>
              <a:gdLst/>
              <a:ahLst/>
              <a:cxnLst/>
              <a:rect r="r" b="b" t="t" l="l"/>
              <a:pathLst>
                <a:path h="904463" w="1604139">
                  <a:moveTo>
                    <a:pt x="0" y="0"/>
                  </a:moveTo>
                  <a:lnTo>
                    <a:pt x="1604139" y="0"/>
                  </a:lnTo>
                  <a:lnTo>
                    <a:pt x="1604139" y="904463"/>
                  </a:lnTo>
                  <a:lnTo>
                    <a:pt x="0" y="904463"/>
                  </a:lnTo>
                  <a:close/>
                </a:path>
              </a:pathLst>
            </a:custGeom>
            <a:blipFill>
              <a:blip r:embed="rId3">
                <a:alphaModFix amt="6000"/>
              </a:blip>
              <a:stretch>
                <a:fillRect l="0" t="-38679" r="0" b="-38679"/>
              </a:stretch>
            </a:blipFill>
          </p:spPr>
        </p:sp>
      </p:grpSp>
      <p:sp>
        <p:nvSpPr>
          <p:cNvPr name="TextBox 5" id="5"/>
          <p:cNvSpPr txBox="true"/>
          <p:nvPr/>
        </p:nvSpPr>
        <p:spPr>
          <a:xfrm rot="0">
            <a:off x="1126836" y="8223231"/>
            <a:ext cx="2930529" cy="9531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528"/>
              </a:lnSpc>
            </a:pPr>
            <a:r>
              <a:rPr lang="en-US" b="true" sz="5945" spc="-178">
                <a:solidFill>
                  <a:srgbClr val="FFFFFF"/>
                </a:solidFill>
                <a:latin typeface="Mont Bold"/>
                <a:ea typeface="Mont Bold"/>
                <a:cs typeface="Mont Bold"/>
                <a:sym typeface="Mont Bold"/>
              </a:rPr>
              <a:t>(07)</a:t>
            </a:r>
          </a:p>
        </p:txBody>
      </p:sp>
      <p:grpSp>
        <p:nvGrpSpPr>
          <p:cNvPr name="Group 6" id="6"/>
          <p:cNvGrpSpPr>
            <a:grpSpLocks noChangeAspect="true"/>
          </p:cNvGrpSpPr>
          <p:nvPr/>
        </p:nvGrpSpPr>
        <p:grpSpPr>
          <a:xfrm rot="0">
            <a:off x="2842635" y="4687748"/>
            <a:ext cx="2486747" cy="2170252"/>
            <a:chOff x="241300" y="241300"/>
            <a:chExt cx="698500" cy="6096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241300" y="241300"/>
              <a:ext cx="698500" cy="609600"/>
            </a:xfrm>
            <a:custGeom>
              <a:avLst/>
              <a:gdLst/>
              <a:ahLst/>
              <a:cxnLst/>
              <a:rect r="r" b="b" t="t" l="l"/>
              <a:pathLst>
                <a:path h="609600" w="698500">
                  <a:moveTo>
                    <a:pt x="0" y="165100"/>
                  </a:moveTo>
                  <a:lnTo>
                    <a:pt x="0" y="609600"/>
                  </a:lnTo>
                  <a:lnTo>
                    <a:pt x="342900" y="520700"/>
                  </a:lnTo>
                  <a:lnTo>
                    <a:pt x="698500" y="609600"/>
                  </a:lnTo>
                  <a:lnTo>
                    <a:pt x="698500" y="165100"/>
                  </a:lnTo>
                  <a:lnTo>
                    <a:pt x="342900" y="0"/>
                  </a:lnTo>
                  <a:close/>
                </a:path>
              </a:pathLst>
            </a:custGeom>
            <a:solidFill>
              <a:srgbClr val="F43A61"/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name="Group 8" id="8"/>
          <p:cNvGrpSpPr>
            <a:grpSpLocks noChangeAspect="true"/>
          </p:cNvGrpSpPr>
          <p:nvPr/>
        </p:nvGrpSpPr>
        <p:grpSpPr>
          <a:xfrm rot="0">
            <a:off x="2842635" y="2655601"/>
            <a:ext cx="2486747" cy="2170252"/>
            <a:chOff x="241300" y="241300"/>
            <a:chExt cx="698500" cy="6096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241300" y="241300"/>
              <a:ext cx="698500" cy="609600"/>
            </a:xfrm>
            <a:custGeom>
              <a:avLst/>
              <a:gdLst/>
              <a:ahLst/>
              <a:cxnLst/>
              <a:rect r="r" b="b" t="t" l="l"/>
              <a:pathLst>
                <a:path h="609600" w="698500">
                  <a:moveTo>
                    <a:pt x="0" y="165100"/>
                  </a:moveTo>
                  <a:lnTo>
                    <a:pt x="0" y="609600"/>
                  </a:lnTo>
                  <a:lnTo>
                    <a:pt x="342900" y="520700"/>
                  </a:lnTo>
                  <a:lnTo>
                    <a:pt x="698500" y="609600"/>
                  </a:lnTo>
                  <a:lnTo>
                    <a:pt x="698500" y="165100"/>
                  </a:lnTo>
                  <a:lnTo>
                    <a:pt x="342900" y="0"/>
                  </a:lnTo>
                  <a:close/>
                </a:path>
              </a:pathLst>
            </a:custGeom>
            <a:solidFill>
              <a:srgbClr val="F4C142"/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name="Group 10" id="10"/>
          <p:cNvGrpSpPr>
            <a:grpSpLocks noChangeAspect="true"/>
          </p:cNvGrpSpPr>
          <p:nvPr/>
        </p:nvGrpSpPr>
        <p:grpSpPr>
          <a:xfrm rot="0">
            <a:off x="2813992" y="6708056"/>
            <a:ext cx="2486747" cy="2170252"/>
            <a:chOff x="241300" y="241300"/>
            <a:chExt cx="698500" cy="6096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241300" y="241300"/>
              <a:ext cx="698500" cy="609600"/>
            </a:xfrm>
            <a:custGeom>
              <a:avLst/>
              <a:gdLst/>
              <a:ahLst/>
              <a:cxnLst/>
              <a:rect r="r" b="b" t="t" l="l"/>
              <a:pathLst>
                <a:path h="609600" w="698500">
                  <a:moveTo>
                    <a:pt x="0" y="165100"/>
                  </a:moveTo>
                  <a:lnTo>
                    <a:pt x="0" y="609600"/>
                  </a:lnTo>
                  <a:lnTo>
                    <a:pt x="342900" y="520700"/>
                  </a:lnTo>
                  <a:lnTo>
                    <a:pt x="698500" y="609600"/>
                  </a:lnTo>
                  <a:lnTo>
                    <a:pt x="698500" y="165100"/>
                  </a:lnTo>
                  <a:lnTo>
                    <a:pt x="342900" y="0"/>
                  </a:lnTo>
                  <a:close/>
                </a:path>
              </a:pathLst>
            </a:custGeom>
            <a:solidFill>
              <a:srgbClr val="00AD70"/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name="Group 12" id="12"/>
          <p:cNvGrpSpPr>
            <a:grpSpLocks noChangeAspect="true"/>
          </p:cNvGrpSpPr>
          <p:nvPr/>
        </p:nvGrpSpPr>
        <p:grpSpPr>
          <a:xfrm rot="0">
            <a:off x="6761018" y="2655601"/>
            <a:ext cx="2486747" cy="2170252"/>
            <a:chOff x="241300" y="241300"/>
            <a:chExt cx="698500" cy="6096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241300" y="241300"/>
              <a:ext cx="698500" cy="609600"/>
            </a:xfrm>
            <a:custGeom>
              <a:avLst/>
              <a:gdLst/>
              <a:ahLst/>
              <a:cxnLst/>
              <a:rect r="r" b="b" t="t" l="l"/>
              <a:pathLst>
                <a:path h="609600" w="698500">
                  <a:moveTo>
                    <a:pt x="0" y="165100"/>
                  </a:moveTo>
                  <a:lnTo>
                    <a:pt x="0" y="609600"/>
                  </a:lnTo>
                  <a:lnTo>
                    <a:pt x="342900" y="520700"/>
                  </a:lnTo>
                  <a:lnTo>
                    <a:pt x="698500" y="609600"/>
                  </a:lnTo>
                  <a:lnTo>
                    <a:pt x="698500" y="165100"/>
                  </a:lnTo>
                  <a:lnTo>
                    <a:pt x="342900" y="0"/>
                  </a:lnTo>
                  <a:close/>
                </a:path>
              </a:pathLst>
            </a:custGeom>
            <a:solidFill>
              <a:srgbClr val="F4C142"/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name="Group 14" id="14"/>
          <p:cNvGrpSpPr>
            <a:grpSpLocks noChangeAspect="true"/>
          </p:cNvGrpSpPr>
          <p:nvPr/>
        </p:nvGrpSpPr>
        <p:grpSpPr>
          <a:xfrm rot="0">
            <a:off x="6761018" y="4675909"/>
            <a:ext cx="2486747" cy="2170252"/>
            <a:chOff x="241300" y="241300"/>
            <a:chExt cx="698500" cy="6096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241300" y="241300"/>
              <a:ext cx="698500" cy="609600"/>
            </a:xfrm>
            <a:custGeom>
              <a:avLst/>
              <a:gdLst/>
              <a:ahLst/>
              <a:cxnLst/>
              <a:rect r="r" b="b" t="t" l="l"/>
              <a:pathLst>
                <a:path h="609600" w="698500">
                  <a:moveTo>
                    <a:pt x="0" y="165100"/>
                  </a:moveTo>
                  <a:lnTo>
                    <a:pt x="0" y="609600"/>
                  </a:lnTo>
                  <a:lnTo>
                    <a:pt x="342900" y="520700"/>
                  </a:lnTo>
                  <a:lnTo>
                    <a:pt x="698500" y="609600"/>
                  </a:lnTo>
                  <a:lnTo>
                    <a:pt x="698500" y="165100"/>
                  </a:lnTo>
                  <a:lnTo>
                    <a:pt x="342900" y="0"/>
                  </a:lnTo>
                  <a:close/>
                </a:path>
              </a:pathLst>
            </a:custGeom>
            <a:solidFill>
              <a:srgbClr val="F43A61"/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name="Group 16" id="16"/>
          <p:cNvGrpSpPr>
            <a:grpSpLocks noChangeAspect="true"/>
          </p:cNvGrpSpPr>
          <p:nvPr/>
        </p:nvGrpSpPr>
        <p:grpSpPr>
          <a:xfrm rot="0">
            <a:off x="6761018" y="6708056"/>
            <a:ext cx="2486747" cy="2170252"/>
            <a:chOff x="241300" y="241300"/>
            <a:chExt cx="698500" cy="6096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241300" y="241300"/>
              <a:ext cx="698500" cy="609600"/>
            </a:xfrm>
            <a:custGeom>
              <a:avLst/>
              <a:gdLst/>
              <a:ahLst/>
              <a:cxnLst/>
              <a:rect r="r" b="b" t="t" l="l"/>
              <a:pathLst>
                <a:path h="609600" w="698500">
                  <a:moveTo>
                    <a:pt x="0" y="165100"/>
                  </a:moveTo>
                  <a:lnTo>
                    <a:pt x="0" y="609600"/>
                  </a:lnTo>
                  <a:lnTo>
                    <a:pt x="342900" y="520700"/>
                  </a:lnTo>
                  <a:lnTo>
                    <a:pt x="698500" y="609600"/>
                  </a:lnTo>
                  <a:lnTo>
                    <a:pt x="698500" y="165100"/>
                  </a:lnTo>
                  <a:lnTo>
                    <a:pt x="342900" y="0"/>
                  </a:lnTo>
                  <a:close/>
                </a:path>
              </a:pathLst>
            </a:custGeom>
            <a:solidFill>
              <a:srgbClr val="00AD70"/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name="Group 18" id="18"/>
          <p:cNvGrpSpPr>
            <a:grpSpLocks noChangeAspect="true"/>
          </p:cNvGrpSpPr>
          <p:nvPr/>
        </p:nvGrpSpPr>
        <p:grpSpPr>
          <a:xfrm rot="0">
            <a:off x="10400145" y="2655601"/>
            <a:ext cx="2486747" cy="2170252"/>
            <a:chOff x="241300" y="241300"/>
            <a:chExt cx="698500" cy="6096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241300" y="241300"/>
              <a:ext cx="698500" cy="609600"/>
            </a:xfrm>
            <a:custGeom>
              <a:avLst/>
              <a:gdLst/>
              <a:ahLst/>
              <a:cxnLst/>
              <a:rect r="r" b="b" t="t" l="l"/>
              <a:pathLst>
                <a:path h="609600" w="698500">
                  <a:moveTo>
                    <a:pt x="0" y="165100"/>
                  </a:moveTo>
                  <a:lnTo>
                    <a:pt x="0" y="609600"/>
                  </a:lnTo>
                  <a:lnTo>
                    <a:pt x="342900" y="520700"/>
                  </a:lnTo>
                  <a:lnTo>
                    <a:pt x="698500" y="609600"/>
                  </a:lnTo>
                  <a:lnTo>
                    <a:pt x="698500" y="165100"/>
                  </a:lnTo>
                  <a:lnTo>
                    <a:pt x="342900" y="0"/>
                  </a:lnTo>
                  <a:close/>
                </a:path>
              </a:pathLst>
            </a:custGeom>
            <a:solidFill>
              <a:srgbClr val="F4C142"/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name="Group 20" id="20"/>
          <p:cNvGrpSpPr>
            <a:grpSpLocks noChangeAspect="true"/>
          </p:cNvGrpSpPr>
          <p:nvPr/>
        </p:nvGrpSpPr>
        <p:grpSpPr>
          <a:xfrm rot="0">
            <a:off x="10400145" y="4687748"/>
            <a:ext cx="2486747" cy="2170252"/>
            <a:chOff x="241300" y="241300"/>
            <a:chExt cx="698500" cy="60960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241300" y="241300"/>
              <a:ext cx="698500" cy="609600"/>
            </a:xfrm>
            <a:custGeom>
              <a:avLst/>
              <a:gdLst/>
              <a:ahLst/>
              <a:cxnLst/>
              <a:rect r="r" b="b" t="t" l="l"/>
              <a:pathLst>
                <a:path h="609600" w="698500">
                  <a:moveTo>
                    <a:pt x="0" y="165100"/>
                  </a:moveTo>
                  <a:lnTo>
                    <a:pt x="0" y="609600"/>
                  </a:lnTo>
                  <a:lnTo>
                    <a:pt x="342900" y="520700"/>
                  </a:lnTo>
                  <a:lnTo>
                    <a:pt x="698500" y="609600"/>
                  </a:lnTo>
                  <a:lnTo>
                    <a:pt x="698500" y="165100"/>
                  </a:lnTo>
                  <a:lnTo>
                    <a:pt x="342900" y="0"/>
                  </a:lnTo>
                  <a:close/>
                </a:path>
              </a:pathLst>
            </a:custGeom>
            <a:solidFill>
              <a:srgbClr val="F43A61"/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name="Group 22" id="22"/>
          <p:cNvGrpSpPr>
            <a:grpSpLocks noChangeAspect="true"/>
          </p:cNvGrpSpPr>
          <p:nvPr/>
        </p:nvGrpSpPr>
        <p:grpSpPr>
          <a:xfrm rot="0">
            <a:off x="10400145" y="6708056"/>
            <a:ext cx="2486747" cy="2170252"/>
            <a:chOff x="241300" y="241300"/>
            <a:chExt cx="698500" cy="6096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241300" y="241300"/>
              <a:ext cx="698500" cy="609600"/>
            </a:xfrm>
            <a:custGeom>
              <a:avLst/>
              <a:gdLst/>
              <a:ahLst/>
              <a:cxnLst/>
              <a:rect r="r" b="b" t="t" l="l"/>
              <a:pathLst>
                <a:path h="609600" w="698500">
                  <a:moveTo>
                    <a:pt x="0" y="165100"/>
                  </a:moveTo>
                  <a:lnTo>
                    <a:pt x="0" y="609600"/>
                  </a:lnTo>
                  <a:lnTo>
                    <a:pt x="342900" y="520700"/>
                  </a:lnTo>
                  <a:lnTo>
                    <a:pt x="698500" y="609600"/>
                  </a:lnTo>
                  <a:lnTo>
                    <a:pt x="698500" y="165100"/>
                  </a:lnTo>
                  <a:lnTo>
                    <a:pt x="342900" y="0"/>
                  </a:lnTo>
                  <a:close/>
                </a:path>
              </a:pathLst>
            </a:custGeom>
            <a:solidFill>
              <a:srgbClr val="00AD70"/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name="Freeform 24" id="24"/>
          <p:cNvSpPr/>
          <p:nvPr/>
        </p:nvSpPr>
        <p:spPr>
          <a:xfrm flipH="false" flipV="false" rot="0">
            <a:off x="14660888" y="8063933"/>
            <a:ext cx="2430374" cy="1022782"/>
          </a:xfrm>
          <a:custGeom>
            <a:avLst/>
            <a:gdLst/>
            <a:ahLst/>
            <a:cxnLst/>
            <a:rect r="r" b="b" t="t" l="l"/>
            <a:pathLst>
              <a:path h="1022782" w="2430374">
                <a:moveTo>
                  <a:pt x="0" y="0"/>
                </a:moveTo>
                <a:lnTo>
                  <a:pt x="2430374" y="0"/>
                </a:lnTo>
                <a:lnTo>
                  <a:pt x="2430374" y="1022782"/>
                </a:lnTo>
                <a:lnTo>
                  <a:pt x="0" y="102278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25" id="25"/>
          <p:cNvSpPr txBox="true"/>
          <p:nvPr/>
        </p:nvSpPr>
        <p:spPr>
          <a:xfrm rot="0">
            <a:off x="1126836" y="725292"/>
            <a:ext cx="11268364" cy="14921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905"/>
              </a:lnSpc>
            </a:pPr>
            <a:r>
              <a:rPr lang="en-US" b="true" sz="10007" spc="-1180">
                <a:solidFill>
                  <a:srgbClr val="FFFFFF"/>
                </a:solidFill>
                <a:latin typeface="Mont Bold"/>
                <a:ea typeface="Mont Bold"/>
                <a:cs typeface="Mont Bold"/>
                <a:sym typeface="Mont Bold"/>
              </a:rPr>
              <a:t>WHY THIS MATTERS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2842635" y="3295650"/>
            <a:ext cx="2486747" cy="946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b="true" sz="2500">
                <a:solidFill>
                  <a:srgbClr val="FFFFFF"/>
                </a:solidFill>
                <a:latin typeface="Mont Bold"/>
                <a:ea typeface="Mont Bold"/>
                <a:cs typeface="Mont Bold"/>
                <a:sym typeface="Mont Bold"/>
              </a:rPr>
              <a:t>Creativity boost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2845522" y="5540228"/>
            <a:ext cx="2486747" cy="508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500" b="true">
                <a:solidFill>
                  <a:srgbClr val="FFFFFF"/>
                </a:solidFill>
                <a:latin typeface="Mont Bold"/>
                <a:ea typeface="Mont Bold"/>
                <a:cs typeface="Mont Bold"/>
                <a:sym typeface="Mont Bold"/>
              </a:rPr>
              <a:t>D</a:t>
            </a:r>
            <a:r>
              <a:rPr lang="en-US" b="true" sz="2500">
                <a:solidFill>
                  <a:srgbClr val="FFFFFF"/>
                </a:solidFill>
                <a:latin typeface="Mont Bold"/>
                <a:ea typeface="Mont Bold"/>
                <a:cs typeface="Mont Bold"/>
                <a:sym typeface="Mont Bold"/>
              </a:rPr>
              <a:t>igital literacy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2845522" y="7334232"/>
            <a:ext cx="2486747" cy="946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500" b="true">
                <a:solidFill>
                  <a:srgbClr val="FFFFFF"/>
                </a:solidFill>
                <a:latin typeface="Mont Bold"/>
                <a:ea typeface="Mont Bold"/>
                <a:cs typeface="Mont Bold"/>
                <a:sym typeface="Mont Bold"/>
              </a:rPr>
              <a:t>E</a:t>
            </a:r>
            <a:r>
              <a:rPr lang="en-US" b="true" sz="2500">
                <a:solidFill>
                  <a:srgbClr val="FFFFFF"/>
                </a:solidFill>
                <a:latin typeface="Mont Bold"/>
                <a:ea typeface="Mont Bold"/>
                <a:cs typeface="Mont Bold"/>
                <a:sym typeface="Mont Bold"/>
              </a:rPr>
              <a:t>arly exposure to tech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6786562" y="3191836"/>
            <a:ext cx="2486747" cy="936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 b="true">
                <a:solidFill>
                  <a:srgbClr val="FFFFFF"/>
                </a:solidFill>
                <a:latin typeface="Mont Bold"/>
                <a:ea typeface="Mont Bold"/>
                <a:cs typeface="Mont Bold"/>
                <a:sym typeface="Mont Bold"/>
              </a:rPr>
              <a:t>Safe &amp; </a:t>
            </a:r>
            <a:r>
              <a:rPr lang="en-US" b="true" sz="2499">
                <a:solidFill>
                  <a:srgbClr val="FFFFFF"/>
                </a:solidFill>
                <a:latin typeface="Mont Bold"/>
                <a:ea typeface="Mont Bold"/>
                <a:cs typeface="Mont Bold"/>
                <a:sym typeface="Mont Bold"/>
              </a:rPr>
              <a:t>engaging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6786562" y="5347005"/>
            <a:ext cx="2486747" cy="936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 b="true">
                <a:solidFill>
                  <a:srgbClr val="FFFFFF"/>
                </a:solidFill>
                <a:latin typeface="Mont Bold"/>
                <a:ea typeface="Mont Bold"/>
                <a:cs typeface="Mont Bold"/>
                <a:sym typeface="Mont Bold"/>
              </a:rPr>
              <a:t>Academic valu</a:t>
            </a:r>
            <a:r>
              <a:rPr lang="en-US" b="true" sz="2499">
                <a:solidFill>
                  <a:srgbClr val="FFFFFF"/>
                </a:solidFill>
                <a:latin typeface="Mont Bold"/>
                <a:ea typeface="Mont Bold"/>
                <a:cs typeface="Mont Bold"/>
                <a:sym typeface="Mont Bold"/>
              </a:rPr>
              <a:t>e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6786562" y="7492649"/>
            <a:ext cx="2486747" cy="508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500" b="true">
                <a:solidFill>
                  <a:srgbClr val="FFFFFF"/>
                </a:solidFill>
                <a:latin typeface="Mont Bold"/>
                <a:ea typeface="Mont Bold"/>
                <a:cs typeface="Mont Bold"/>
                <a:sym typeface="Mont Bold"/>
              </a:rPr>
              <a:t>Skill discov</a:t>
            </a:r>
            <a:r>
              <a:rPr lang="en-US" b="true" sz="2500">
                <a:solidFill>
                  <a:srgbClr val="FFFFFF"/>
                </a:solidFill>
                <a:latin typeface="Mont Bold"/>
                <a:ea typeface="Mont Bold"/>
                <a:cs typeface="Mont Bold"/>
                <a:sym typeface="Mont Bold"/>
              </a:rPr>
              <a:t>ery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10516682" y="3296464"/>
            <a:ext cx="2486747" cy="10007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40"/>
              </a:lnSpc>
            </a:pPr>
            <a:r>
              <a:rPr lang="en-US" sz="2600" b="true">
                <a:solidFill>
                  <a:srgbClr val="FFFFFF"/>
                </a:solidFill>
                <a:latin typeface="Mont Bold"/>
                <a:ea typeface="Mont Bold"/>
                <a:cs typeface="Mont Bold"/>
                <a:sym typeface="Mont Bold"/>
              </a:rPr>
              <a:t>Innovation visibility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10676515" y="5026397"/>
            <a:ext cx="1878518" cy="14036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500" b="true">
                <a:solidFill>
                  <a:srgbClr val="FFFFFF"/>
                </a:solidFill>
                <a:latin typeface="Mont Bold"/>
                <a:ea typeface="Mont Bold"/>
                <a:cs typeface="Mont Bold"/>
                <a:sym typeface="Mont Bold"/>
              </a:rPr>
              <a:t>Stronger school outreach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10516682" y="7115157"/>
            <a:ext cx="2253673" cy="1384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500" b="true">
                <a:solidFill>
                  <a:srgbClr val="FFFFFF"/>
                </a:solidFill>
                <a:latin typeface="Mont Bold"/>
                <a:ea typeface="Mont Bold"/>
                <a:cs typeface="Mont Bold"/>
                <a:sym typeface="Mont Bold"/>
              </a:rPr>
              <a:t>Positive community impact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3073969" y="1950751"/>
            <a:ext cx="1966793" cy="628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b="true" sz="3000">
                <a:solidFill>
                  <a:srgbClr val="FFFFFF"/>
                </a:solidFill>
                <a:latin typeface="Mont Bold"/>
                <a:ea typeface="Mont Bold"/>
                <a:cs typeface="Mont Bold"/>
                <a:sym typeface="Mont Bold"/>
              </a:rPr>
              <a:t>STUDENTS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7181615" y="1922176"/>
            <a:ext cx="1696641" cy="628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b="true" sz="3000">
                <a:solidFill>
                  <a:srgbClr val="FFFFFF"/>
                </a:solidFill>
                <a:latin typeface="Mont Bold"/>
                <a:ea typeface="Mont Bold"/>
                <a:cs typeface="Mont Bold"/>
                <a:sym typeface="Mont Bold"/>
              </a:rPr>
              <a:t>PARENTS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10874564" y="1922176"/>
            <a:ext cx="1514118" cy="628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b="true" sz="3000">
                <a:solidFill>
                  <a:srgbClr val="FFFFFF"/>
                </a:solidFill>
                <a:latin typeface="Mont Bold"/>
                <a:ea typeface="Mont Bold"/>
                <a:cs typeface="Mont Bold"/>
                <a:sym typeface="Mont Bold"/>
              </a:rPr>
              <a:t>UNIPOD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33B1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978422" y="-2031288"/>
            <a:ext cx="19460541" cy="14952182"/>
          </a:xfrm>
          <a:custGeom>
            <a:avLst/>
            <a:gdLst/>
            <a:ahLst/>
            <a:cxnLst/>
            <a:rect r="r" b="b" t="t" l="l"/>
            <a:pathLst>
              <a:path h="14952182" w="19460541">
                <a:moveTo>
                  <a:pt x="0" y="0"/>
                </a:moveTo>
                <a:lnTo>
                  <a:pt x="19460541" y="0"/>
                </a:lnTo>
                <a:lnTo>
                  <a:pt x="19460541" y="14952182"/>
                </a:lnTo>
                <a:lnTo>
                  <a:pt x="0" y="1495218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7000"/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842891" y="661555"/>
            <a:ext cx="12602218" cy="54733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628"/>
              </a:lnSpc>
            </a:pPr>
            <a:r>
              <a:rPr lang="en-US" b="true" sz="12188" spc="-1438">
                <a:solidFill>
                  <a:srgbClr val="FFFFFF"/>
                </a:solidFill>
                <a:latin typeface="Mont Bold"/>
                <a:ea typeface="Mont Bold"/>
                <a:cs typeface="Mont Bold"/>
                <a:sym typeface="Mont Bold"/>
              </a:rPr>
              <a:t>JOIN US </a:t>
            </a:r>
          </a:p>
          <a:p>
            <a:pPr algn="ctr">
              <a:lnSpc>
                <a:spcPts val="9628"/>
              </a:lnSpc>
            </a:pPr>
            <a:r>
              <a:rPr lang="en-US" b="true" sz="12188" spc="-1438">
                <a:solidFill>
                  <a:srgbClr val="FFFFFF"/>
                </a:solidFill>
                <a:latin typeface="Mont Bold"/>
                <a:ea typeface="Mont Bold"/>
                <a:cs typeface="Mont Bold"/>
                <a:sym typeface="Mont Bold"/>
              </a:rPr>
              <a:t>FOR AN </a:t>
            </a:r>
          </a:p>
          <a:p>
            <a:pPr algn="ctr">
              <a:lnSpc>
                <a:spcPts val="9628"/>
              </a:lnSpc>
            </a:pPr>
            <a:r>
              <a:rPr lang="en-US" b="true" sz="12188" spc="-1438">
                <a:solidFill>
                  <a:srgbClr val="FFFFFF"/>
                </a:solidFill>
                <a:latin typeface="Mont Bold"/>
                <a:ea typeface="Mont Bold"/>
                <a:cs typeface="Mont Bold"/>
                <a:sym typeface="Mont Bold"/>
              </a:rPr>
              <a:t>IMMERSIVE </a:t>
            </a:r>
          </a:p>
          <a:p>
            <a:pPr algn="ctr" marL="0" indent="0" lvl="0">
              <a:lnSpc>
                <a:spcPts val="9628"/>
              </a:lnSpc>
            </a:pPr>
            <a:r>
              <a:rPr lang="en-US" b="true" sz="12188" spc="-1438">
                <a:solidFill>
                  <a:srgbClr val="FFFFFF"/>
                </a:solidFill>
                <a:latin typeface="Mont Bold"/>
                <a:ea typeface="Mont Bold"/>
                <a:cs typeface="Mont Bold"/>
                <a:sym typeface="Mont Bold"/>
              </a:rPr>
              <a:t>EXPERIENCE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4668532" y="8069764"/>
            <a:ext cx="2430374" cy="1022782"/>
          </a:xfrm>
          <a:custGeom>
            <a:avLst/>
            <a:gdLst/>
            <a:ahLst/>
            <a:cxnLst/>
            <a:rect r="r" b="b" t="t" l="l"/>
            <a:pathLst>
              <a:path h="1022782" w="2430374">
                <a:moveTo>
                  <a:pt x="0" y="0"/>
                </a:moveTo>
                <a:lnTo>
                  <a:pt x="2430374" y="0"/>
                </a:lnTo>
                <a:lnTo>
                  <a:pt x="2430374" y="1022783"/>
                </a:lnTo>
                <a:lnTo>
                  <a:pt x="0" y="102278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281501" y="5856143"/>
            <a:ext cx="12602218" cy="17805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for more information contact:</a:t>
            </a:r>
          </a:p>
          <a:p>
            <a:pPr algn="ctr">
              <a:lnSpc>
                <a:spcPts val="4759"/>
              </a:lnSpc>
            </a:pPr>
            <a:r>
              <a:rPr lang="en-US" sz="3399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info@unipod.ac.mw</a:t>
            </a:r>
          </a:p>
          <a:p>
            <a:pPr algn="ctr">
              <a:lnSpc>
                <a:spcPts val="4759"/>
              </a:lnSpc>
            </a:pPr>
            <a:r>
              <a:rPr lang="en-US" sz="3399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unipod.ac.mw</a:t>
            </a:r>
          </a:p>
        </p:txBody>
      </p:sp>
      <p:pic>
        <p:nvPicPr>
          <p:cNvPr name="Picture 6" id="6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274850" y="4200468"/>
            <a:ext cx="1964574" cy="196457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DAG6oGXjCYA</dc:identifier>
  <dcterms:modified xsi:type="dcterms:W3CDTF">2011-08-01T06:04:30Z</dcterms:modified>
  <cp:revision>1</cp:revision>
  <dc:title>Red ad Beige Bold Modern Professional Business Pitch Deck Presentation</dc:title>
</cp:coreProperties>
</file>